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74"/>
  </p:notesMasterIdLst>
  <p:sldIdLst>
    <p:sldId id="351" r:id="rId2"/>
    <p:sldId id="256" r:id="rId3"/>
    <p:sldId id="282" r:id="rId4"/>
    <p:sldId id="283" r:id="rId5"/>
    <p:sldId id="284" r:id="rId6"/>
    <p:sldId id="285" r:id="rId7"/>
    <p:sldId id="286" r:id="rId8"/>
    <p:sldId id="287" r:id="rId9"/>
    <p:sldId id="288" r:id="rId10"/>
    <p:sldId id="289" r:id="rId11"/>
    <p:sldId id="290" r:id="rId12"/>
    <p:sldId id="291" r:id="rId13"/>
    <p:sldId id="292" r:id="rId14"/>
    <p:sldId id="293" r:id="rId15"/>
    <p:sldId id="294" r:id="rId16"/>
    <p:sldId id="295" r:id="rId17"/>
    <p:sldId id="352" r:id="rId18"/>
    <p:sldId id="353" r:id="rId19"/>
    <p:sldId id="354" r:id="rId20"/>
    <p:sldId id="355" r:id="rId21"/>
    <p:sldId id="299" r:id="rId22"/>
    <p:sldId id="300" r:id="rId23"/>
    <p:sldId id="301" r:id="rId24"/>
    <p:sldId id="302" r:id="rId25"/>
    <p:sldId id="303" r:id="rId26"/>
    <p:sldId id="305" r:id="rId27"/>
    <p:sldId id="306" r:id="rId28"/>
    <p:sldId id="307" r:id="rId29"/>
    <p:sldId id="308" r:id="rId30"/>
    <p:sldId id="309" r:id="rId31"/>
    <p:sldId id="310" r:id="rId32"/>
    <p:sldId id="311" r:id="rId33"/>
    <p:sldId id="312" r:id="rId34"/>
    <p:sldId id="313" r:id="rId35"/>
    <p:sldId id="314" r:id="rId36"/>
    <p:sldId id="315" r:id="rId37"/>
    <p:sldId id="316" r:id="rId38"/>
    <p:sldId id="317" r:id="rId39"/>
    <p:sldId id="318" r:id="rId40"/>
    <p:sldId id="356" r:id="rId41"/>
    <p:sldId id="319" r:id="rId42"/>
    <p:sldId id="320" r:id="rId43"/>
    <p:sldId id="321" r:id="rId44"/>
    <p:sldId id="322" r:id="rId45"/>
    <p:sldId id="323" r:id="rId46"/>
    <p:sldId id="324" r:id="rId47"/>
    <p:sldId id="325" r:id="rId48"/>
    <p:sldId id="326" r:id="rId49"/>
    <p:sldId id="327" r:id="rId50"/>
    <p:sldId id="328" r:id="rId51"/>
    <p:sldId id="329" r:id="rId52"/>
    <p:sldId id="330" r:id="rId53"/>
    <p:sldId id="331" r:id="rId54"/>
    <p:sldId id="332" r:id="rId55"/>
    <p:sldId id="333" r:id="rId56"/>
    <p:sldId id="334" r:id="rId57"/>
    <p:sldId id="335" r:id="rId58"/>
    <p:sldId id="336" r:id="rId59"/>
    <p:sldId id="337" r:id="rId60"/>
    <p:sldId id="338" r:id="rId61"/>
    <p:sldId id="339" r:id="rId62"/>
    <p:sldId id="341" r:id="rId63"/>
    <p:sldId id="342" r:id="rId64"/>
    <p:sldId id="340" r:id="rId65"/>
    <p:sldId id="343" r:id="rId66"/>
    <p:sldId id="344" r:id="rId67"/>
    <p:sldId id="345" r:id="rId68"/>
    <p:sldId id="346" r:id="rId69"/>
    <p:sldId id="347" r:id="rId70"/>
    <p:sldId id="348" r:id="rId71"/>
    <p:sldId id="349" r:id="rId72"/>
    <p:sldId id="350" r:id="rId7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341" autoAdjust="0"/>
    <p:restoredTop sz="94660"/>
  </p:normalViewPr>
  <p:slideViewPr>
    <p:cSldViewPr>
      <p:cViewPr varScale="1">
        <p:scale>
          <a:sx n="124" d="100"/>
          <a:sy n="124" d="100"/>
        </p:scale>
        <p:origin x="-1386" y="-90"/>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78.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298A9C7-AAA9-44E4-861E-BB29C1D6B150}" type="datetimeFigureOut">
              <a:rPr lang="en-US" smtClean="0"/>
              <a:pPr/>
              <a:t>9/3/2014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61BE1AA-4FC7-4F76-96EA-17E9F9E091A4}" type="slidenum">
              <a:rPr lang="en-US" smtClean="0"/>
              <a:pPr/>
              <a:t>‹#›</a:t>
            </a:fld>
            <a:endParaRPr lang="en-US"/>
          </a:p>
        </p:txBody>
      </p:sp>
    </p:spTree>
    <p:extLst>
      <p:ext uri="{BB962C8B-B14F-4D97-AF65-F5344CB8AC3E}">
        <p14:creationId xmlns:p14="http://schemas.microsoft.com/office/powerpoint/2010/main" val="20005744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B61BE1AA-4FC7-4F76-96EA-17E9F9E091A4}" type="slidenum">
              <a:rPr lang="en-US" smtClean="0"/>
              <a:pPr/>
              <a:t>31</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Shigley 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183177"/>
            <a:ext cx="7498080" cy="461665"/>
          </a:xfrm>
        </p:spPr>
        <p:txBody>
          <a:bodyPr/>
          <a:lstStyle>
            <a:lvl1pPr>
              <a:defRPr sz="2400" b="1">
                <a:latin typeface="+mn-lt"/>
              </a:defRPr>
            </a:lvl1pPr>
            <a:extLst/>
          </a:lstStyle>
          <a:p>
            <a:r>
              <a:rPr kumimoji="0" lang="en-US" dirty="0" smtClean="0"/>
              <a:t>Click to edit Master title style</a:t>
            </a:r>
            <a:endParaRPr kumimoji="0" lang="en-US" dirty="0"/>
          </a:p>
        </p:txBody>
      </p:sp>
      <p:sp>
        <p:nvSpPr>
          <p:cNvPr id="3" name="Content Placeholder 2"/>
          <p:cNvSpPr>
            <a:spLocks noGrp="1"/>
          </p:cNvSpPr>
          <p:nvPr>
            <p:ph idx="1"/>
          </p:nvPr>
        </p:nvSpPr>
        <p:spPr>
          <a:xfrm>
            <a:off x="381000" y="838200"/>
            <a:ext cx="4191000" cy="6019800"/>
          </a:xfrm>
        </p:spPr>
        <p:txBody>
          <a:bodyPr/>
          <a:lstStyle>
            <a:extLst/>
          </a:lstStyle>
          <a:p>
            <a:pPr lvl="0" eaLnBrk="1" latinLnBrk="0" hangingPunct="1"/>
            <a:r>
              <a:rPr lang="en-US" dirty="0" smtClean="0"/>
              <a:t>Click to edit Master text styles</a:t>
            </a:r>
          </a:p>
          <a:p>
            <a:pPr lvl="1" eaLnBrk="1" latinLnBrk="0" hangingPunct="1"/>
            <a:r>
              <a:rPr lang="en-US" dirty="0" smtClean="0"/>
              <a:t>Second level</a:t>
            </a:r>
          </a:p>
          <a:p>
            <a:pPr lvl="2" eaLnBrk="1" latinLnBrk="0" hangingPunct="1"/>
            <a:r>
              <a:rPr lang="en-US" dirty="0" smtClean="0"/>
              <a:t>Third level</a:t>
            </a:r>
          </a:p>
          <a:p>
            <a:pPr lvl="3" eaLnBrk="1" latinLnBrk="0" hangingPunct="1"/>
            <a:r>
              <a:rPr lang="en-US" dirty="0" smtClean="0"/>
              <a:t>Fourth level</a:t>
            </a:r>
          </a:p>
          <a:p>
            <a:pPr lvl="4" eaLnBrk="1" latinLnBrk="0" hangingPunct="1"/>
            <a:r>
              <a:rPr lang="en-US" dirty="0" smtClean="0"/>
              <a:t>Fifth level</a:t>
            </a:r>
            <a:endParaRPr kumimoji="0" lang="en-US" dirty="0"/>
          </a:p>
        </p:txBody>
      </p:sp>
      <p:sp>
        <p:nvSpPr>
          <p:cNvPr id="5" name="Footer Placeholder 4"/>
          <p:cNvSpPr>
            <a:spLocks noGrp="1"/>
          </p:cNvSpPr>
          <p:nvPr>
            <p:ph type="ftr" sz="quarter" idx="11"/>
          </p:nvPr>
        </p:nvSpPr>
        <p:spPr/>
        <p:txBody>
          <a:bodyPr/>
          <a:lstStyle>
            <a:extLst/>
          </a:lstStyle>
          <a:p>
            <a:r>
              <a:rPr lang="en-US" dirty="0" err="1" smtClean="0"/>
              <a:t>Shigley’s</a:t>
            </a:r>
            <a:r>
              <a:rPr lang="en-US" dirty="0" smtClean="0"/>
              <a:t> Mechanical Engineering Design</a:t>
            </a:r>
            <a:endParaRPr lang="en-US" dirty="0"/>
          </a:p>
        </p:txBody>
      </p:sp>
      <p:cxnSp>
        <p:nvCxnSpPr>
          <p:cNvPr id="8" name="Straight Connector 7"/>
          <p:cNvCxnSpPr/>
          <p:nvPr userDrawn="1"/>
        </p:nvCxnSpPr>
        <p:spPr>
          <a:xfrm rot="10800000">
            <a:off x="609600" y="685800"/>
            <a:ext cx="8229600" cy="0"/>
          </a:xfrm>
          <a:prstGeom prst="line">
            <a:avLst/>
          </a:prstGeom>
          <a:ln w="34925">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userDrawn="1"/>
        </p:nvCxnSpPr>
        <p:spPr>
          <a:xfrm>
            <a:off x="6705600" y="6629400"/>
            <a:ext cx="2438400" cy="0"/>
          </a:xfrm>
          <a:prstGeom prst="line">
            <a:avLst/>
          </a:prstGeom>
          <a:ln w="12700">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higley Title">
    <p:spTree>
      <p:nvGrpSpPr>
        <p:cNvPr id="1" name=""/>
        <p:cNvGrpSpPr/>
        <p:nvPr/>
      </p:nvGrpSpPr>
      <p:grpSpPr>
        <a:xfrm>
          <a:off x="0" y="0"/>
          <a:ext cx="0" cy="0"/>
          <a:chOff x="0" y="0"/>
          <a:chExt cx="0" cy="0"/>
        </a:xfrm>
      </p:grpSpPr>
      <p:sp>
        <p:nvSpPr>
          <p:cNvPr id="2" name="Title 1"/>
          <p:cNvSpPr>
            <a:spLocks noGrp="1"/>
          </p:cNvSpPr>
          <p:nvPr>
            <p:ph type="title"/>
          </p:nvPr>
        </p:nvSpPr>
        <p:spPr>
          <a:xfrm>
            <a:off x="838200" y="183177"/>
            <a:ext cx="7498080" cy="461665"/>
          </a:xfrm>
        </p:spPr>
        <p:txBody>
          <a:bodyPr/>
          <a:lstStyle>
            <a:lvl1pPr>
              <a:defRPr sz="2400" b="1">
                <a:latin typeface="+mn-lt"/>
              </a:defRPr>
            </a:lvl1pPr>
            <a:extLst/>
          </a:lstStyle>
          <a:p>
            <a:r>
              <a:rPr kumimoji="0" lang="en-US" dirty="0" smtClean="0"/>
              <a:t>Click to edit Master title style</a:t>
            </a:r>
            <a:endParaRPr kumimoji="0" lang="en-US" dirty="0"/>
          </a:p>
        </p:txBody>
      </p:sp>
      <p:sp>
        <p:nvSpPr>
          <p:cNvPr id="5" name="Footer Placeholder 4"/>
          <p:cNvSpPr>
            <a:spLocks noGrp="1"/>
          </p:cNvSpPr>
          <p:nvPr>
            <p:ph type="ftr" sz="quarter" idx="11"/>
          </p:nvPr>
        </p:nvSpPr>
        <p:spPr/>
        <p:txBody>
          <a:bodyPr/>
          <a:lstStyle>
            <a:extLst/>
          </a:lstStyle>
          <a:p>
            <a:r>
              <a:rPr lang="en-US" dirty="0" err="1" smtClean="0"/>
              <a:t>Shigley’s</a:t>
            </a:r>
            <a:r>
              <a:rPr lang="en-US" dirty="0" smtClean="0"/>
              <a:t> Mechanical Engineering Design</a:t>
            </a:r>
            <a:endParaRPr lang="en-US" dirty="0"/>
          </a:p>
        </p:txBody>
      </p:sp>
      <p:cxnSp>
        <p:nvCxnSpPr>
          <p:cNvPr id="8" name="Straight Connector 7"/>
          <p:cNvCxnSpPr/>
          <p:nvPr userDrawn="1"/>
        </p:nvCxnSpPr>
        <p:spPr>
          <a:xfrm rot="10800000">
            <a:off x="609600" y="685800"/>
            <a:ext cx="8229600" cy="0"/>
          </a:xfrm>
          <a:prstGeom prst="line">
            <a:avLst/>
          </a:prstGeom>
          <a:ln w="34925">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userDrawn="1"/>
        </p:nvCxnSpPr>
        <p:spPr>
          <a:xfrm>
            <a:off x="6705600" y="6629400"/>
            <a:ext cx="2438400" cy="0"/>
          </a:xfrm>
          <a:prstGeom prst="line">
            <a:avLst/>
          </a:prstGeom>
          <a:ln w="12700">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higley Blank">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extLst/>
          </a:lstStyle>
          <a:p>
            <a:r>
              <a:rPr lang="en-US" dirty="0" err="1" smtClean="0"/>
              <a:t>Shigley’s</a:t>
            </a:r>
            <a:r>
              <a:rPr lang="en-US" dirty="0" smtClean="0"/>
              <a:t> Mechanical Engineering Design</a:t>
            </a:r>
            <a:endParaRPr lang="en-US" dirty="0"/>
          </a:p>
        </p:txBody>
      </p:sp>
      <p:cxnSp>
        <p:nvCxnSpPr>
          <p:cNvPr id="10" name="Straight Connector 9"/>
          <p:cNvCxnSpPr/>
          <p:nvPr userDrawn="1"/>
        </p:nvCxnSpPr>
        <p:spPr>
          <a:xfrm>
            <a:off x="6705600" y="6629400"/>
            <a:ext cx="2438400" cy="0"/>
          </a:xfrm>
          <a:prstGeom prst="line">
            <a:avLst/>
          </a:prstGeom>
          <a:ln w="12700">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40000">
              <a:schemeClr val="accent6">
                <a:lumMod val="20000"/>
                <a:lumOff val="80000"/>
              </a:schemeClr>
            </a:gs>
            <a:gs pos="40000">
              <a:schemeClr val="accent6">
                <a:lumMod val="60000"/>
                <a:lumOff val="40000"/>
              </a:schemeClr>
            </a:gs>
          </a:gsLst>
          <a:lin ang="8100000" scaled="1"/>
          <a:tileRect/>
        </a:gradFill>
        <a:effectLst/>
      </p:bgPr>
    </p:bg>
    <p:spTree>
      <p:nvGrpSpPr>
        <p:cNvPr id="1" name=""/>
        <p:cNvGrpSpPr/>
        <p:nvPr/>
      </p:nvGrpSpPr>
      <p:grpSpPr>
        <a:xfrm>
          <a:off x="0" y="0"/>
          <a:ext cx="0" cy="0"/>
          <a:chOff x="0" y="0"/>
          <a:chExt cx="0" cy="0"/>
        </a:xfrm>
      </p:grpSpPr>
      <p:sp>
        <p:nvSpPr>
          <p:cNvPr id="12" name="Rectangle 11"/>
          <p:cNvSpPr/>
          <p:nvPr/>
        </p:nvSpPr>
        <p:spPr>
          <a:xfrm>
            <a:off x="381000" y="0"/>
            <a:ext cx="8763000" cy="6858054"/>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5" name="Title Placeholder 4"/>
          <p:cNvSpPr>
            <a:spLocks noGrp="1"/>
          </p:cNvSpPr>
          <p:nvPr>
            <p:ph type="title"/>
          </p:nvPr>
        </p:nvSpPr>
        <p:spPr>
          <a:xfrm>
            <a:off x="838200" y="152400"/>
            <a:ext cx="7498080" cy="523220"/>
          </a:xfrm>
          <a:prstGeom prst="rect">
            <a:avLst/>
          </a:prstGeom>
          <a:noFill/>
          <a:ln>
            <a:noFill/>
          </a:ln>
        </p:spPr>
        <p:txBody>
          <a:bodyPr anchor="ctr">
            <a:spAutoFit/>
          </a:bodyPr>
          <a:lstStyle>
            <a:extLst/>
          </a:lstStyle>
          <a:p>
            <a:r>
              <a:rPr kumimoji="0" lang="en-US" dirty="0" smtClean="0"/>
              <a:t>Click to edit Master title style</a:t>
            </a:r>
            <a:endParaRPr kumimoji="0" lang="en-US" dirty="0"/>
          </a:p>
        </p:txBody>
      </p:sp>
      <p:sp>
        <p:nvSpPr>
          <p:cNvPr id="9" name="Text Placeholder 8"/>
          <p:cNvSpPr>
            <a:spLocks noGrp="1"/>
          </p:cNvSpPr>
          <p:nvPr>
            <p:ph type="body" idx="1"/>
          </p:nvPr>
        </p:nvSpPr>
        <p:spPr>
          <a:xfrm>
            <a:off x="381000" y="685800"/>
            <a:ext cx="4191000" cy="5334000"/>
          </a:xfrm>
          <a:prstGeom prst="rect">
            <a:avLst/>
          </a:prstGeom>
        </p:spPr>
        <p:txBody>
          <a:bodyPr>
            <a:normAutofit/>
          </a:bodyPr>
          <a:lstStyle>
            <a:extLst/>
          </a:lstStyle>
          <a:p>
            <a:pPr lvl="0" eaLnBrk="1" latinLnBrk="0" hangingPunct="1"/>
            <a:r>
              <a:rPr kumimoji="0" lang="en-US" dirty="0" smtClean="0"/>
              <a:t>Click to edit Master text styles</a:t>
            </a:r>
          </a:p>
          <a:p>
            <a:pPr lvl="1" eaLnBrk="1" latinLnBrk="0" hangingPunct="1"/>
            <a:r>
              <a:rPr kumimoji="0" lang="en-US" dirty="0" smtClean="0"/>
              <a:t>Second level</a:t>
            </a:r>
          </a:p>
          <a:p>
            <a:pPr lvl="2" eaLnBrk="1" latinLnBrk="0" hangingPunct="1"/>
            <a:r>
              <a:rPr kumimoji="0" lang="en-US" dirty="0" smtClean="0"/>
              <a:t>Third level</a:t>
            </a:r>
          </a:p>
          <a:p>
            <a:pPr lvl="3" eaLnBrk="1" latinLnBrk="0" hangingPunct="1"/>
            <a:r>
              <a:rPr kumimoji="0" lang="en-US" dirty="0" smtClean="0"/>
              <a:t>Fourth level</a:t>
            </a:r>
          </a:p>
          <a:p>
            <a:pPr lvl="4" eaLnBrk="1" latinLnBrk="0" hangingPunct="1"/>
            <a:r>
              <a:rPr kumimoji="0" lang="en-US" dirty="0" smtClean="0"/>
              <a:t>Fifth level</a:t>
            </a:r>
            <a:endParaRPr kumimoji="0" lang="en-US" dirty="0"/>
          </a:p>
        </p:txBody>
      </p:sp>
      <p:sp>
        <p:nvSpPr>
          <p:cNvPr id="10" name="Footer Placeholder 9"/>
          <p:cNvSpPr>
            <a:spLocks noGrp="1"/>
          </p:cNvSpPr>
          <p:nvPr>
            <p:ph type="ftr" sz="quarter" idx="3"/>
          </p:nvPr>
        </p:nvSpPr>
        <p:spPr>
          <a:xfrm>
            <a:off x="6629400" y="6553200"/>
            <a:ext cx="2514600" cy="304800"/>
          </a:xfrm>
          <a:prstGeom prst="rect">
            <a:avLst/>
          </a:prstGeom>
        </p:spPr>
        <p:txBody>
          <a:bodyPr anchor="b"/>
          <a:lstStyle>
            <a:lvl1pPr eaLnBrk="1" latinLnBrk="0" hangingPunct="1">
              <a:defRPr kumimoji="0" sz="1000" i="1">
                <a:solidFill>
                  <a:schemeClr val="accent6">
                    <a:lumMod val="60000"/>
                    <a:lumOff val="40000"/>
                  </a:schemeClr>
                </a:solidFill>
                <a:effectLst/>
                <a:latin typeface="+mj-lt"/>
              </a:defRPr>
            </a:lvl1pPr>
            <a:extLst/>
          </a:lstStyle>
          <a:p>
            <a:pPr algn="r"/>
            <a:r>
              <a:rPr lang="en-US" dirty="0" err="1" smtClean="0"/>
              <a:t>Shigley’s</a:t>
            </a:r>
            <a:r>
              <a:rPr lang="en-US" dirty="0" smtClean="0"/>
              <a:t> Mechanical Engineering Design</a:t>
            </a:r>
            <a:endParaRPr lang="en-US" dirty="0"/>
          </a:p>
        </p:txBody>
      </p:sp>
      <p:sp>
        <p:nvSpPr>
          <p:cNvPr id="15" name="Rectangle 14"/>
          <p:cNvSpPr/>
          <p:nvPr/>
        </p:nvSpPr>
        <p:spPr bwMode="invGray">
          <a:xfrm>
            <a:off x="381000" y="0"/>
            <a:ext cx="73152"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Tree>
  </p:cSld>
  <p:clrMap bg1="lt1" tx1="dk1" bg2="lt2" tx2="dk2" accent1="accent1" accent2="accent2" accent3="accent3" accent4="accent4" accent5="accent5" accent6="accent6" hlink="hlink" folHlink="folHlink"/>
  <p:sldLayoutIdLst>
    <p:sldLayoutId id="2147483722" r:id="rId1"/>
    <p:sldLayoutId id="2147483733" r:id="rId2"/>
    <p:sldLayoutId id="2147483734" r:id="rId3"/>
  </p:sldLayoutIdLst>
  <p:hf sldNum="0" hdr="0" dt="0"/>
  <p:txStyles>
    <p:titleStyle>
      <a:lvl1pPr algn="ctr" rtl="0" eaLnBrk="1" latinLnBrk="0" hangingPunct="1">
        <a:spcBef>
          <a:spcPct val="0"/>
        </a:spcBef>
        <a:buNone/>
        <a:defRPr kumimoji="0" sz="2800" kern="1200">
          <a:solidFill>
            <a:schemeClr val="tx1"/>
          </a:solidFill>
          <a:effectLst/>
          <a:latin typeface="+mj-lt"/>
          <a:ea typeface="+mj-ea"/>
          <a:cs typeface="+mj-cs"/>
        </a:defRPr>
      </a:lvl1pPr>
      <a:extLst/>
    </p:titleStyle>
    <p:bodyStyle>
      <a:lvl1pPr marL="365760" indent="-283464" algn="l" rtl="0" eaLnBrk="1" latinLnBrk="0" hangingPunct="1">
        <a:lnSpc>
          <a:spcPct val="100000"/>
        </a:lnSpc>
        <a:spcBef>
          <a:spcPts val="600"/>
        </a:spcBef>
        <a:buClr>
          <a:schemeClr val="accent1"/>
        </a:buClr>
        <a:buSzPct val="80000"/>
        <a:buFont typeface="Wingdings 2"/>
        <a:buChar char=""/>
        <a:defRPr kumimoji="0" sz="2400" kern="1200">
          <a:solidFill>
            <a:schemeClr val="tx1"/>
          </a:solidFill>
          <a:latin typeface="+mn-lt"/>
          <a:ea typeface="+mn-ea"/>
          <a:cs typeface="+mn-cs"/>
        </a:defRPr>
      </a:lvl1pPr>
      <a:lvl2pPr marL="640080" indent="-237744" algn="l" rtl="0" eaLnBrk="1" latinLnBrk="0" hangingPunct="1">
        <a:lnSpc>
          <a:spcPct val="100000"/>
        </a:lnSpc>
        <a:spcBef>
          <a:spcPts val="550"/>
        </a:spcBef>
        <a:buClr>
          <a:schemeClr val="accent1"/>
        </a:buClr>
        <a:buFont typeface="Verdana"/>
        <a:buChar char="◦"/>
        <a:defRPr kumimoji="0" sz="2400" kern="1200">
          <a:solidFill>
            <a:schemeClr val="tx1"/>
          </a:solidFill>
          <a:latin typeface="+mn-lt"/>
          <a:ea typeface="+mn-ea"/>
          <a:cs typeface="+mn-cs"/>
        </a:defRPr>
      </a:lvl2pPr>
      <a:lvl3pPr marL="886968" indent="-228600" algn="l" rtl="0" eaLnBrk="1" latinLnBrk="0" hangingPunct="1">
        <a:lnSpc>
          <a:spcPct val="100000"/>
        </a:lnSpc>
        <a:spcBef>
          <a:spcPct val="20000"/>
        </a:spcBef>
        <a:buClr>
          <a:schemeClr val="accent2"/>
        </a:buClr>
        <a:buFont typeface="Wingdings 2"/>
        <a:buChar char=""/>
        <a:defRPr kumimoji="0" sz="2400" kern="1200">
          <a:solidFill>
            <a:schemeClr val="tx1"/>
          </a:solidFill>
          <a:latin typeface="+mn-lt"/>
          <a:ea typeface="+mn-ea"/>
          <a:cs typeface="+mn-cs"/>
        </a:defRPr>
      </a:lvl3pPr>
      <a:lvl4pPr marL="1097280" indent="-173736" algn="l" rtl="0" eaLnBrk="1" latinLnBrk="0" hangingPunct="1">
        <a:lnSpc>
          <a:spcPct val="100000"/>
        </a:lnSpc>
        <a:spcBef>
          <a:spcPct val="20000"/>
        </a:spcBef>
        <a:buClr>
          <a:schemeClr val="accent3"/>
        </a:buClr>
        <a:buFont typeface="Wingdings 2"/>
        <a:buChar char=""/>
        <a:defRPr kumimoji="0" sz="2000" kern="1200">
          <a:solidFill>
            <a:schemeClr val="tx1"/>
          </a:solidFill>
          <a:latin typeface="+mn-lt"/>
          <a:ea typeface="+mn-ea"/>
          <a:cs typeface="+mn-cs"/>
        </a:defRPr>
      </a:lvl4pPr>
      <a:lvl5pPr marL="1298448" indent="-182880" algn="l" rtl="0" eaLnBrk="1" latinLnBrk="0" hangingPunct="1">
        <a:lnSpc>
          <a:spcPct val="100000"/>
        </a:lnSpc>
        <a:spcBef>
          <a:spcPct val="20000"/>
        </a:spcBef>
        <a:buClr>
          <a:schemeClr val="accent4"/>
        </a:buClr>
        <a:buFont typeface="Wingdings 2"/>
        <a:buChar char=""/>
        <a:defRPr kumimoji="0" sz="2000" kern="1200">
          <a:solidFill>
            <a:schemeClr val="tx1"/>
          </a:solidFill>
          <a:latin typeface="+mn-lt"/>
          <a:ea typeface="+mn-ea"/>
          <a:cs typeface="+mn-cs"/>
        </a:defRPr>
      </a:lvl5pPr>
      <a:lvl6pPr marL="1508760" indent="-182880" algn="l" rtl="0" eaLnBrk="1" latinLnBrk="0" hangingPunct="1">
        <a:lnSpc>
          <a:spcPct val="100000"/>
        </a:lnSpc>
        <a:spcBef>
          <a:spcPct val="20000"/>
        </a:spcBef>
        <a:buClr>
          <a:schemeClr val="accent5"/>
        </a:buClr>
        <a:buFont typeface="Wingdings 2"/>
        <a:buChar char=""/>
        <a:defRPr kumimoji="0" sz="2000" kern="1200">
          <a:solidFill>
            <a:schemeClr val="tx1"/>
          </a:solidFill>
          <a:latin typeface="+mn-lt"/>
          <a:ea typeface="+mn-ea"/>
          <a:cs typeface="+mn-cs"/>
        </a:defRPr>
      </a:lvl6pPr>
      <a:lvl7pPr marL="171907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7pPr>
      <a:lvl8pPr marL="1920240"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8pPr>
      <a:lvl9pPr marL="213055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eg"/><Relationship Id="rId1" Type="http://schemas.openxmlformats.org/officeDocument/2006/relationships/slideLayout" Target="../slideLayouts/slideLayout1.xml"/><Relationship Id="rId4" Type="http://schemas.openxmlformats.org/officeDocument/2006/relationships/image" Target="../media/image4.jpeg"/></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jpeg"/><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23.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jpe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6.jpeg"/><Relationship Id="rId1" Type="http://schemas.openxmlformats.org/officeDocument/2006/relationships/slideLayout" Target="../slideLayouts/slideLayout1.xml"/><Relationship Id="rId4" Type="http://schemas.openxmlformats.org/officeDocument/2006/relationships/image" Target="../media/image39.png"/></Relationships>
</file>

<file path=ppt/slides/_rels/slide26.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image" Target="../media/image40.png"/><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2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4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image" Target="../media/image59.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1.xml"/><Relationship Id="rId4" Type="http://schemas.openxmlformats.org/officeDocument/2006/relationships/image" Target="../media/image67.png"/></Relationships>
</file>

<file path=ppt/slides/_rels/slide5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8.png"/><Relationship Id="rId1" Type="http://schemas.openxmlformats.org/officeDocument/2006/relationships/slideLayout" Target="../slideLayouts/slideLayout1.xml"/><Relationship Id="rId4" Type="http://schemas.openxmlformats.org/officeDocument/2006/relationships/image" Target="../media/image70.png"/></Relationships>
</file>

<file path=ppt/slides/_rels/slide5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68.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0.jpeg"/><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65.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77.png"/><Relationship Id="rId7" Type="http://schemas.openxmlformats.org/officeDocument/2006/relationships/image" Target="../media/image80.png"/><Relationship Id="rId2" Type="http://schemas.openxmlformats.org/officeDocument/2006/relationships/slideLayout" Target="../slideLayouts/slideLayout1.xml"/><Relationship Id="rId1" Type="http://schemas.openxmlformats.org/officeDocument/2006/relationships/vmlDrawing" Target="../drawings/vmlDrawing1.vml"/><Relationship Id="rId6" Type="http://schemas.openxmlformats.org/officeDocument/2006/relationships/image" Target="../media/image78.wmf"/><Relationship Id="rId5" Type="http://schemas.openxmlformats.org/officeDocument/2006/relationships/oleObject" Target="../embeddings/oleObject1.bin"/><Relationship Id="rId4" Type="http://schemas.openxmlformats.org/officeDocument/2006/relationships/image" Target="../media/image79.png"/><Relationship Id="rId9" Type="http://schemas.openxmlformats.org/officeDocument/2006/relationships/image" Target="../media/image82.png"/></Relationships>
</file>

<file path=ppt/slides/_rels/slide67.xml.rels><?xml version="1.0" encoding="UTF-8" standalone="yes"?>
<Relationships xmlns="http://schemas.openxmlformats.org/package/2006/relationships"><Relationship Id="rId3" Type="http://schemas.openxmlformats.org/officeDocument/2006/relationships/image" Target="../media/image83.png"/><Relationship Id="rId7" Type="http://schemas.openxmlformats.org/officeDocument/2006/relationships/image" Target="../media/image87.png"/><Relationship Id="rId2" Type="http://schemas.openxmlformats.org/officeDocument/2006/relationships/image" Target="../media/image82.png"/><Relationship Id="rId1" Type="http://schemas.openxmlformats.org/officeDocument/2006/relationships/slideLayout" Target="../slideLayouts/slideLayout2.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s>
</file>

<file path=ppt/slides/_rels/slide68.xml.rels><?xml version="1.0" encoding="UTF-8" standalone="yes"?>
<Relationships xmlns="http://schemas.openxmlformats.org/package/2006/relationships"><Relationship Id="rId2" Type="http://schemas.openxmlformats.org/officeDocument/2006/relationships/image" Target="../media/image88.jpe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89.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0.jpeg"/><Relationship Id="rId1" Type="http://schemas.openxmlformats.org/officeDocument/2006/relationships/slideLayout" Target="../slideLayouts/slideLayout1.xml"/><Relationship Id="rId5" Type="http://schemas.openxmlformats.org/officeDocument/2006/relationships/image" Target="../media/image15.jpeg"/><Relationship Id="rId4" Type="http://schemas.openxmlformats.org/officeDocument/2006/relationships/image" Target="../media/image14.png"/></Relationships>
</file>

<file path=ppt/slides/_rels/slide70.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299" name="Picture 3" descr="Budnyas"/>
          <p:cNvPicPr>
            <a:picLocks noChangeAspect="1" noChangeArrowheads="1"/>
          </p:cNvPicPr>
          <p:nvPr/>
        </p:nvPicPr>
        <p:blipFill>
          <a:blip r:embed="rId2" cstate="print"/>
          <a:srcRect/>
          <a:stretch>
            <a:fillRect/>
          </a:stretch>
        </p:blipFill>
        <p:spPr bwMode="auto">
          <a:xfrm>
            <a:off x="-3175" y="-3175"/>
            <a:ext cx="9147175" cy="6861175"/>
          </a:xfrm>
          <a:prstGeom prst="rect">
            <a:avLst/>
          </a:prstGeom>
          <a:noFill/>
        </p:spPr>
      </p:pic>
      <p:sp>
        <p:nvSpPr>
          <p:cNvPr id="8" name="Rectangle 7"/>
          <p:cNvSpPr/>
          <p:nvPr/>
        </p:nvSpPr>
        <p:spPr>
          <a:xfrm>
            <a:off x="0" y="6485632"/>
            <a:ext cx="9144000" cy="369332"/>
          </a:xfrm>
          <a:prstGeom prst="rect">
            <a:avLst/>
          </a:prstGeom>
        </p:spPr>
        <p:txBody>
          <a:bodyPr wrap="square">
            <a:spAutoFit/>
          </a:bodyPr>
          <a:lstStyle/>
          <a:p>
            <a:r>
              <a:rPr lang="en-US" sz="900" b="1" i="1" dirty="0">
                <a:solidFill>
                  <a:schemeClr val="bg1"/>
                </a:solidFill>
              </a:rPr>
              <a:t>© 2015 by McGraw-Hill Education.  This is proprietary material solely for authorized instructor use. Not authorized for sale or distribution in any manner.  This document may not be copied, scanned, duplicated, forwarded, distributed, or posted on a website, in whole or part.</a:t>
            </a:r>
            <a:endParaRPr lang="en-US" sz="900" dirty="0">
              <a:solidFill>
                <a:schemeClr val="bg1"/>
              </a:solidFill>
            </a:endParaRP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64342" y="-1"/>
            <a:ext cx="5083499" cy="6456603"/>
          </a:xfrm>
          <a:prstGeom prst="rect">
            <a:avLst/>
          </a:prstGeom>
        </p:spPr>
      </p:pic>
      <p:sp>
        <p:nvSpPr>
          <p:cNvPr id="55298" name="Rectangle 2"/>
          <p:cNvSpPr>
            <a:spLocks noGrp="1" noChangeArrowheads="1"/>
          </p:cNvSpPr>
          <p:nvPr>
            <p:ph type="body" idx="1"/>
          </p:nvPr>
        </p:nvSpPr>
        <p:spPr>
          <a:xfrm>
            <a:off x="0" y="3733800"/>
            <a:ext cx="3810000" cy="1800493"/>
          </a:xfrm>
        </p:spPr>
        <p:txBody>
          <a:bodyPr wrap="square">
            <a:spAutoFit/>
          </a:bodyPr>
          <a:lstStyle/>
          <a:p>
            <a:pPr algn="ctr">
              <a:buFontTx/>
              <a:buNone/>
            </a:pPr>
            <a:r>
              <a:rPr lang="en-US" b="1" dirty="0" smtClean="0">
                <a:solidFill>
                  <a:schemeClr val="bg1"/>
                </a:solidFill>
              </a:rPr>
              <a:t>Chapter 2</a:t>
            </a:r>
          </a:p>
          <a:p>
            <a:pPr algn="ctr">
              <a:buFontTx/>
              <a:buNone/>
            </a:pPr>
            <a:endParaRPr lang="en-US" b="1" dirty="0" smtClean="0">
              <a:solidFill>
                <a:schemeClr val="bg1"/>
              </a:solidFill>
            </a:endParaRPr>
          </a:p>
          <a:p>
            <a:pPr marL="1588" indent="-1588" algn="ctr">
              <a:buFontTx/>
              <a:buNone/>
            </a:pPr>
            <a:r>
              <a:rPr lang="en-US" b="1" dirty="0" smtClean="0">
                <a:solidFill>
                  <a:schemeClr val="bg1"/>
                </a:solidFill>
              </a:rPr>
              <a:t>Materials</a:t>
            </a:r>
          </a:p>
          <a:p>
            <a:pPr marL="1588" indent="-1588" algn="ctr">
              <a:buFontTx/>
              <a:buNone/>
            </a:pPr>
            <a:endParaRPr lang="en-US" b="1" dirty="0" smtClean="0">
              <a:solidFill>
                <a:schemeClr val="bg1"/>
              </a:solidFill>
            </a:endParaRPr>
          </a:p>
        </p:txBody>
      </p:sp>
      <p:sp>
        <p:nvSpPr>
          <p:cNvPr id="6" name="Rectangle 2"/>
          <p:cNvSpPr txBox="1">
            <a:spLocks noChangeArrowheads="1"/>
          </p:cNvSpPr>
          <p:nvPr/>
        </p:nvSpPr>
        <p:spPr>
          <a:xfrm>
            <a:off x="228600" y="914400"/>
            <a:ext cx="3505200" cy="685800"/>
          </a:xfrm>
          <a:prstGeom prst="rect">
            <a:avLst/>
          </a:prstGeom>
        </p:spPr>
        <p:txBody>
          <a:bodyPr>
            <a:normAutofit/>
          </a:bodyPr>
          <a:lstStyle/>
          <a:p>
            <a:pPr marL="365760" marR="0" lvl="0" indent="-283464" algn="ctr" defTabSz="914400" rtl="0" eaLnBrk="1" fontAlgn="auto" latinLnBrk="0" hangingPunct="1">
              <a:lnSpc>
                <a:spcPct val="100000"/>
              </a:lnSpc>
              <a:spcBef>
                <a:spcPts val="600"/>
              </a:spcBef>
              <a:spcAft>
                <a:spcPts val="0"/>
              </a:spcAft>
              <a:buClr>
                <a:schemeClr val="accent1"/>
              </a:buClr>
              <a:buSzPct val="80000"/>
              <a:buFontTx/>
              <a:buNone/>
              <a:tabLst/>
              <a:defRPr/>
            </a:pPr>
            <a:r>
              <a:rPr kumimoji="0" lang="en-US" sz="2400" b="1" i="0" u="none" strike="noStrike" kern="1200" cap="none" spc="0" normalizeH="0" baseline="0" noProof="0" dirty="0" smtClean="0">
                <a:ln>
                  <a:noFill/>
                </a:ln>
                <a:solidFill>
                  <a:schemeClr val="accent6">
                    <a:lumMod val="75000"/>
                  </a:schemeClr>
                </a:solidFill>
                <a:effectLst/>
                <a:uLnTx/>
                <a:uFillTx/>
                <a:latin typeface="+mn-lt"/>
                <a:ea typeface="+mn-ea"/>
                <a:cs typeface="+mn-cs"/>
              </a:rPr>
              <a:t>Lecture Slides</a:t>
            </a:r>
          </a:p>
        </p:txBody>
      </p:sp>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200" y="103632"/>
            <a:ext cx="609600" cy="609600"/>
          </a:xfrm>
          <a:prstGeom prst="rect">
            <a:avLst/>
          </a:prstGeom>
        </p:spPr>
      </p:pic>
    </p:spTree>
    <p:extLst>
      <p:ext uri="{BB962C8B-B14F-4D97-AF65-F5344CB8AC3E}">
        <p14:creationId xmlns:p14="http://schemas.microsoft.com/office/powerpoint/2010/main" val="375642675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Torsional</a:t>
            </a:r>
            <a:r>
              <a:rPr lang="en-US" dirty="0" smtClean="0"/>
              <a:t> Strengths</a:t>
            </a:r>
            <a:endParaRPr lang="en-US" dirty="0"/>
          </a:p>
        </p:txBody>
      </p:sp>
      <p:sp>
        <p:nvSpPr>
          <p:cNvPr id="3" name="Content Placeholder 2"/>
          <p:cNvSpPr>
            <a:spLocks noGrp="1"/>
          </p:cNvSpPr>
          <p:nvPr>
            <p:ph idx="1"/>
          </p:nvPr>
        </p:nvSpPr>
        <p:spPr>
          <a:xfrm>
            <a:off x="381000" y="838200"/>
            <a:ext cx="8610600" cy="5105400"/>
          </a:xfrm>
        </p:spPr>
        <p:txBody>
          <a:bodyPr/>
          <a:lstStyle/>
          <a:p>
            <a:r>
              <a:rPr lang="en-US" dirty="0" smtClean="0"/>
              <a:t>Maximum shear stress is related to the applied torque by</a:t>
            </a:r>
          </a:p>
          <a:p>
            <a:endParaRPr lang="en-US" dirty="0" smtClean="0"/>
          </a:p>
          <a:p>
            <a:endParaRPr lang="en-US" dirty="0" smtClean="0"/>
          </a:p>
          <a:p>
            <a:pPr lvl="1"/>
            <a:r>
              <a:rPr lang="en-US" i="1" dirty="0" smtClean="0"/>
              <a:t>J</a:t>
            </a:r>
            <a:r>
              <a:rPr lang="en-US" dirty="0" smtClean="0"/>
              <a:t> is the polar second moment of area of the cross section</a:t>
            </a:r>
          </a:p>
          <a:p>
            <a:pPr lvl="1"/>
            <a:r>
              <a:rPr lang="en-US" dirty="0" smtClean="0"/>
              <a:t>For round cross section, </a:t>
            </a:r>
            <a:endParaRPr lang="en-US" i="1" dirty="0" smtClean="0"/>
          </a:p>
          <a:p>
            <a:r>
              <a:rPr lang="en-US" i="1" dirty="0" err="1" smtClean="0"/>
              <a:t>Torsional</a:t>
            </a:r>
            <a:r>
              <a:rPr lang="en-US" i="1" dirty="0" smtClean="0"/>
              <a:t> yield strength, </a:t>
            </a:r>
            <a:r>
              <a:rPr lang="en-US" i="1" dirty="0" err="1" smtClean="0"/>
              <a:t>S</a:t>
            </a:r>
            <a:r>
              <a:rPr lang="en-US" i="1" baseline="-25000" dirty="0" err="1" smtClean="0"/>
              <a:t>sy</a:t>
            </a:r>
            <a:r>
              <a:rPr lang="en-US" i="1" dirty="0" smtClean="0"/>
              <a:t> </a:t>
            </a:r>
            <a:r>
              <a:rPr lang="en-US" dirty="0" smtClean="0"/>
              <a:t>corresponds to the maximum shear stress at the point where the torque-twist diagram becomes significantly non-linear</a:t>
            </a:r>
            <a:endParaRPr lang="en-US" i="1" dirty="0" smtClean="0"/>
          </a:p>
          <a:p>
            <a:r>
              <a:rPr lang="en-US" i="1" dirty="0" smtClean="0"/>
              <a:t>Modulus of rupture</a:t>
            </a:r>
            <a:r>
              <a:rPr lang="en-US" dirty="0" smtClean="0"/>
              <a:t>, </a:t>
            </a:r>
            <a:r>
              <a:rPr lang="en-US" i="1" dirty="0" err="1" smtClean="0"/>
              <a:t>S</a:t>
            </a:r>
            <a:r>
              <a:rPr lang="en-US" i="1" baseline="-25000" dirty="0" err="1" smtClean="0"/>
              <a:t>su</a:t>
            </a:r>
            <a:r>
              <a:rPr lang="en-US" i="1" dirty="0" smtClean="0"/>
              <a:t> </a:t>
            </a:r>
            <a:r>
              <a:rPr lang="en-US" dirty="0" smtClean="0"/>
              <a:t>corresponds to the torque </a:t>
            </a:r>
            <a:r>
              <a:rPr lang="en-US" i="1" dirty="0" err="1" smtClean="0"/>
              <a:t>T</a:t>
            </a:r>
            <a:r>
              <a:rPr lang="en-US" i="1" baseline="-25000" dirty="0" err="1" smtClean="0"/>
              <a:t>u</a:t>
            </a:r>
            <a:r>
              <a:rPr lang="en-US" i="1" dirty="0" smtClean="0"/>
              <a:t> </a:t>
            </a:r>
            <a:r>
              <a:rPr lang="en-US" dirty="0" smtClean="0"/>
              <a:t>at the maximum point on the torque-twist diagram</a:t>
            </a:r>
            <a:endParaRPr lang="en-US" i="1" dirty="0" smtClean="0"/>
          </a:p>
          <a:p>
            <a:endParaRPr lang="en-US" dirty="0" smtClean="0"/>
          </a:p>
          <a:p>
            <a:endParaRPr lang="en-US" dirty="0"/>
          </a:p>
        </p:txBody>
      </p:sp>
      <p:sp>
        <p:nvSpPr>
          <p:cNvPr id="4" name="Footer Placeholder 3"/>
          <p:cNvSpPr>
            <a:spLocks noGrp="1"/>
          </p:cNvSpPr>
          <p:nvPr>
            <p:ph type="ftr" sz="quarter" idx="11"/>
          </p:nvPr>
        </p:nvSpPr>
        <p:spPr/>
        <p:txBody>
          <a:bodyPr/>
          <a:lstStyle/>
          <a:p>
            <a:r>
              <a:rPr lang="en-US" smtClean="0"/>
              <a:t>Shigley’s Mechanical Engineering Design</a:t>
            </a:r>
            <a:endParaRPr lang="en-US" dirty="0"/>
          </a:p>
        </p:txBody>
      </p:sp>
      <p:pic>
        <p:nvPicPr>
          <p:cNvPr id="5" name="Picture 8"/>
          <p:cNvPicPr>
            <a:picLocks noChangeAspect="1" noChangeArrowheads="1"/>
          </p:cNvPicPr>
          <p:nvPr/>
        </p:nvPicPr>
        <p:blipFill>
          <a:blip r:embed="rId2" cstate="print"/>
          <a:srcRect/>
          <a:stretch>
            <a:fillRect/>
          </a:stretch>
        </p:blipFill>
        <p:spPr bwMode="auto">
          <a:xfrm>
            <a:off x="2971800" y="1371600"/>
            <a:ext cx="5076825" cy="628650"/>
          </a:xfrm>
          <a:prstGeom prst="rect">
            <a:avLst/>
          </a:prstGeom>
          <a:noFill/>
          <a:ln w="9525">
            <a:noFill/>
            <a:miter lim="800000"/>
            <a:headEnd/>
            <a:tailEnd/>
          </a:ln>
        </p:spPr>
      </p:pic>
      <p:pic>
        <p:nvPicPr>
          <p:cNvPr id="17411" name="Picture 3"/>
          <p:cNvPicPr>
            <a:picLocks noChangeAspect="1" noChangeArrowheads="1"/>
          </p:cNvPicPr>
          <p:nvPr/>
        </p:nvPicPr>
        <p:blipFill>
          <a:blip r:embed="rId3" cstate="print"/>
          <a:srcRect/>
          <a:stretch>
            <a:fillRect/>
          </a:stretch>
        </p:blipFill>
        <p:spPr bwMode="auto">
          <a:xfrm>
            <a:off x="4267200" y="2638425"/>
            <a:ext cx="1285875" cy="466725"/>
          </a:xfrm>
          <a:prstGeom prst="rect">
            <a:avLst/>
          </a:prstGeom>
          <a:noFill/>
          <a:ln w="9525">
            <a:noFill/>
            <a:miter lim="800000"/>
            <a:headEnd/>
            <a:tailEnd/>
          </a:ln>
        </p:spPr>
      </p:pic>
      <p:pic>
        <p:nvPicPr>
          <p:cNvPr id="8" name="Picture 3"/>
          <p:cNvPicPr>
            <a:picLocks noChangeAspect="1" noChangeArrowheads="1"/>
          </p:cNvPicPr>
          <p:nvPr/>
        </p:nvPicPr>
        <p:blipFill>
          <a:blip r:embed="rId4" cstate="print"/>
          <a:srcRect/>
          <a:stretch>
            <a:fillRect/>
          </a:stretch>
        </p:blipFill>
        <p:spPr bwMode="auto">
          <a:xfrm>
            <a:off x="3000375" y="5181600"/>
            <a:ext cx="5076825" cy="666750"/>
          </a:xfrm>
          <a:prstGeom prst="rect">
            <a:avLst/>
          </a:prstGeom>
          <a:noFill/>
          <a:ln w="9525">
            <a:noFill/>
            <a:miter lim="800000"/>
            <a:headEnd/>
            <a:tailEnd/>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Resilience</a:t>
            </a:r>
            <a:endParaRPr lang="en-US" dirty="0"/>
          </a:p>
        </p:txBody>
      </p:sp>
      <p:sp>
        <p:nvSpPr>
          <p:cNvPr id="3" name="Content Placeholder 2"/>
          <p:cNvSpPr>
            <a:spLocks noGrp="1"/>
          </p:cNvSpPr>
          <p:nvPr>
            <p:ph idx="1"/>
          </p:nvPr>
        </p:nvSpPr>
        <p:spPr>
          <a:xfrm>
            <a:off x="381000" y="762000"/>
            <a:ext cx="4800600" cy="5791200"/>
          </a:xfrm>
        </p:spPr>
        <p:txBody>
          <a:bodyPr>
            <a:normAutofit/>
          </a:bodyPr>
          <a:lstStyle/>
          <a:p>
            <a:r>
              <a:rPr lang="en-US" i="1" dirty="0" smtClean="0"/>
              <a:t>Resilience</a:t>
            </a:r>
            <a:r>
              <a:rPr lang="en-US" dirty="0" smtClean="0"/>
              <a:t> – Capacity of a material to absorb energy within its elastic range</a:t>
            </a:r>
          </a:p>
          <a:p>
            <a:r>
              <a:rPr lang="en-US" i="1" dirty="0" smtClean="0"/>
              <a:t>Modulus of resilience, </a:t>
            </a:r>
            <a:r>
              <a:rPr lang="en-US" i="1" dirty="0" err="1" smtClean="0"/>
              <a:t>u</a:t>
            </a:r>
            <a:r>
              <a:rPr lang="en-US" i="1" baseline="-25000" dirty="0" err="1" smtClean="0"/>
              <a:t>R</a:t>
            </a:r>
            <a:r>
              <a:rPr lang="en-US" i="1" dirty="0" smtClean="0"/>
              <a:t> </a:t>
            </a:r>
            <a:endParaRPr lang="en-US" dirty="0" smtClean="0"/>
          </a:p>
          <a:p>
            <a:pPr lvl="1"/>
            <a:r>
              <a:rPr lang="en-US" dirty="0" smtClean="0"/>
              <a:t>Energy absorbed per unit volume without permanent deformation</a:t>
            </a:r>
          </a:p>
          <a:p>
            <a:pPr lvl="1"/>
            <a:r>
              <a:rPr lang="en-US" dirty="0" smtClean="0"/>
              <a:t>Equals the area under the stress-strain curve up to the elastic limit</a:t>
            </a:r>
          </a:p>
          <a:p>
            <a:pPr lvl="1"/>
            <a:r>
              <a:rPr lang="en-US" dirty="0" smtClean="0"/>
              <a:t>Elastic limit often approximated by yield point</a:t>
            </a:r>
          </a:p>
          <a:p>
            <a:pPr lvl="1"/>
            <a:endParaRPr lang="en-US" dirty="0" smtClean="0"/>
          </a:p>
          <a:p>
            <a:pPr lvl="1">
              <a:buNone/>
            </a:pPr>
            <a:endParaRPr lang="en-US" dirty="0" smtClean="0"/>
          </a:p>
          <a:p>
            <a:pPr lvl="1">
              <a:buNone/>
            </a:pPr>
            <a:endParaRPr lang="en-US" dirty="0" smtClean="0"/>
          </a:p>
          <a:p>
            <a:pPr lvl="1"/>
            <a:endParaRPr lang="en-US" dirty="0" smtClean="0"/>
          </a:p>
          <a:p>
            <a:pPr lvl="1"/>
            <a:endParaRPr lang="en-US" dirty="0"/>
          </a:p>
        </p:txBody>
      </p:sp>
      <p:sp>
        <p:nvSpPr>
          <p:cNvPr id="4" name="Footer Placeholder 3"/>
          <p:cNvSpPr>
            <a:spLocks noGrp="1"/>
          </p:cNvSpPr>
          <p:nvPr>
            <p:ph type="ftr" sz="quarter" idx="11"/>
          </p:nvPr>
        </p:nvSpPr>
        <p:spPr/>
        <p:txBody>
          <a:bodyPr/>
          <a:lstStyle/>
          <a:p>
            <a:r>
              <a:rPr lang="en-US" smtClean="0"/>
              <a:t>Shigley’s Mechanical Engineering Design</a:t>
            </a:r>
            <a:endParaRPr lang="en-US" dirty="0"/>
          </a:p>
        </p:txBody>
      </p:sp>
      <p:pic>
        <p:nvPicPr>
          <p:cNvPr id="18434" name="Picture 2"/>
          <p:cNvPicPr>
            <a:picLocks noChangeAspect="1" noChangeArrowheads="1"/>
          </p:cNvPicPr>
          <p:nvPr/>
        </p:nvPicPr>
        <p:blipFill>
          <a:blip r:embed="rId2" cstate="print"/>
          <a:srcRect/>
          <a:stretch>
            <a:fillRect/>
          </a:stretch>
        </p:blipFill>
        <p:spPr bwMode="auto">
          <a:xfrm>
            <a:off x="5181600" y="1066800"/>
            <a:ext cx="3533775" cy="3209964"/>
          </a:xfrm>
          <a:prstGeom prst="rect">
            <a:avLst/>
          </a:prstGeom>
          <a:noFill/>
          <a:ln w="9525">
            <a:noFill/>
            <a:miter lim="800000"/>
            <a:headEnd/>
            <a:tailEnd/>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Resilience</a:t>
            </a:r>
            <a:endParaRPr lang="en-US" dirty="0"/>
          </a:p>
        </p:txBody>
      </p:sp>
      <p:sp>
        <p:nvSpPr>
          <p:cNvPr id="3" name="Content Placeholder 2"/>
          <p:cNvSpPr>
            <a:spLocks noGrp="1"/>
          </p:cNvSpPr>
          <p:nvPr>
            <p:ph idx="1"/>
          </p:nvPr>
        </p:nvSpPr>
        <p:spPr>
          <a:xfrm>
            <a:off x="381000" y="685800"/>
            <a:ext cx="8458200" cy="6096000"/>
          </a:xfrm>
        </p:spPr>
        <p:txBody>
          <a:bodyPr>
            <a:normAutofit fontScale="92500" lnSpcReduction="10000"/>
          </a:bodyPr>
          <a:lstStyle/>
          <a:p>
            <a:r>
              <a:rPr lang="en-US" dirty="0" smtClean="0"/>
              <a:t>Area under curve to yield point gives approximation</a:t>
            </a:r>
          </a:p>
          <a:p>
            <a:endParaRPr lang="en-US" dirty="0" smtClean="0"/>
          </a:p>
          <a:p>
            <a:pPr>
              <a:buNone/>
            </a:pPr>
            <a:endParaRPr lang="en-US" dirty="0" smtClean="0"/>
          </a:p>
          <a:p>
            <a:r>
              <a:rPr lang="en-US" dirty="0" smtClean="0"/>
              <a:t>If elastic region is linear,</a:t>
            </a:r>
          </a:p>
          <a:p>
            <a:pPr lvl="1"/>
            <a:endParaRPr lang="en-US" dirty="0" smtClean="0"/>
          </a:p>
          <a:p>
            <a:pPr lvl="1"/>
            <a:endParaRPr lang="en-US" dirty="0" smtClean="0"/>
          </a:p>
          <a:p>
            <a:endParaRPr lang="en-US" dirty="0" smtClean="0"/>
          </a:p>
          <a:p>
            <a:endParaRPr lang="en-US" dirty="0" smtClean="0"/>
          </a:p>
          <a:p>
            <a:endParaRPr lang="en-US" dirty="0" smtClean="0"/>
          </a:p>
          <a:p>
            <a:pPr>
              <a:buNone/>
            </a:pPr>
            <a:endParaRPr lang="en-US" dirty="0" smtClean="0"/>
          </a:p>
          <a:p>
            <a:endParaRPr lang="en-US" dirty="0" smtClean="0"/>
          </a:p>
          <a:p>
            <a:endParaRPr lang="en-US" dirty="0" smtClean="0"/>
          </a:p>
          <a:p>
            <a:endParaRPr lang="en-US" dirty="0" smtClean="0"/>
          </a:p>
          <a:p>
            <a:r>
              <a:rPr lang="en-US" dirty="0" smtClean="0"/>
              <a:t>For two materials with the same yield strength, the less stiff material (lower </a:t>
            </a:r>
            <a:r>
              <a:rPr lang="en-US" i="1" dirty="0" smtClean="0"/>
              <a:t>E</a:t>
            </a:r>
            <a:r>
              <a:rPr lang="en-US" dirty="0" smtClean="0"/>
              <a:t>) has greater resilience</a:t>
            </a:r>
          </a:p>
          <a:p>
            <a:pPr lvl="1"/>
            <a:endParaRPr lang="en-US" dirty="0" smtClean="0"/>
          </a:p>
          <a:p>
            <a:pPr lvl="1">
              <a:buNone/>
            </a:pPr>
            <a:endParaRPr lang="en-US" dirty="0" smtClean="0"/>
          </a:p>
          <a:p>
            <a:pPr lvl="1">
              <a:buNone/>
            </a:pPr>
            <a:endParaRPr lang="en-US" dirty="0" smtClean="0"/>
          </a:p>
          <a:p>
            <a:pPr lvl="1"/>
            <a:endParaRPr lang="en-US" dirty="0" smtClean="0"/>
          </a:p>
          <a:p>
            <a:pPr lvl="1"/>
            <a:endParaRPr lang="en-US" dirty="0"/>
          </a:p>
        </p:txBody>
      </p:sp>
      <p:sp>
        <p:nvSpPr>
          <p:cNvPr id="4" name="Footer Placeholder 3"/>
          <p:cNvSpPr>
            <a:spLocks noGrp="1"/>
          </p:cNvSpPr>
          <p:nvPr>
            <p:ph type="ftr" sz="quarter" idx="11"/>
          </p:nvPr>
        </p:nvSpPr>
        <p:spPr/>
        <p:txBody>
          <a:bodyPr/>
          <a:lstStyle/>
          <a:p>
            <a:r>
              <a:rPr lang="en-US" smtClean="0"/>
              <a:t>Shigley’s Mechanical Engineering Design</a:t>
            </a:r>
            <a:endParaRPr lang="en-US" dirty="0"/>
          </a:p>
        </p:txBody>
      </p:sp>
      <p:pic>
        <p:nvPicPr>
          <p:cNvPr id="18434" name="Picture 2"/>
          <p:cNvPicPr>
            <a:picLocks noChangeAspect="1" noChangeArrowheads="1"/>
          </p:cNvPicPr>
          <p:nvPr/>
        </p:nvPicPr>
        <p:blipFill>
          <a:blip r:embed="rId2" cstate="print"/>
          <a:srcRect/>
          <a:stretch>
            <a:fillRect/>
          </a:stretch>
        </p:blipFill>
        <p:spPr bwMode="auto">
          <a:xfrm>
            <a:off x="5581649" y="2971800"/>
            <a:ext cx="2924175" cy="2656223"/>
          </a:xfrm>
          <a:prstGeom prst="rect">
            <a:avLst/>
          </a:prstGeom>
          <a:noFill/>
          <a:ln w="9525">
            <a:noFill/>
            <a:miter lim="800000"/>
            <a:headEnd/>
            <a:tailEnd/>
          </a:ln>
        </p:spPr>
      </p:pic>
      <p:pic>
        <p:nvPicPr>
          <p:cNvPr id="3584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90800" y="1066800"/>
            <a:ext cx="5619750" cy="8632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584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28775" y="2195126"/>
            <a:ext cx="6581775" cy="8528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Toughness</a:t>
            </a:r>
            <a:endParaRPr lang="en-US" dirty="0"/>
          </a:p>
        </p:txBody>
      </p:sp>
      <p:sp>
        <p:nvSpPr>
          <p:cNvPr id="3" name="Content Placeholder 2"/>
          <p:cNvSpPr>
            <a:spLocks noGrp="1"/>
          </p:cNvSpPr>
          <p:nvPr>
            <p:ph idx="1"/>
          </p:nvPr>
        </p:nvSpPr>
        <p:spPr>
          <a:xfrm>
            <a:off x="381000" y="838200"/>
            <a:ext cx="5105400" cy="6019800"/>
          </a:xfrm>
        </p:spPr>
        <p:txBody>
          <a:bodyPr/>
          <a:lstStyle/>
          <a:p>
            <a:r>
              <a:rPr lang="en-US" i="1" dirty="0" smtClean="0"/>
              <a:t>Toughness</a:t>
            </a:r>
            <a:r>
              <a:rPr lang="en-US" dirty="0" smtClean="0"/>
              <a:t> – capacity of a material to absorb energy without fracture</a:t>
            </a:r>
          </a:p>
          <a:p>
            <a:r>
              <a:rPr lang="en-US" i="1" dirty="0" smtClean="0"/>
              <a:t>Modulus of toughness, </a:t>
            </a:r>
            <a:r>
              <a:rPr lang="en-US" i="1" dirty="0" err="1" smtClean="0"/>
              <a:t>u</a:t>
            </a:r>
            <a:r>
              <a:rPr lang="en-US" i="1" baseline="-25000" dirty="0" err="1" smtClean="0"/>
              <a:t>T</a:t>
            </a:r>
            <a:r>
              <a:rPr lang="en-US" i="1" dirty="0" smtClean="0"/>
              <a:t> </a:t>
            </a:r>
          </a:p>
          <a:p>
            <a:pPr lvl="1"/>
            <a:r>
              <a:rPr lang="en-US" dirty="0" smtClean="0"/>
              <a:t>Energy absorbed per unit volume without fracture</a:t>
            </a:r>
          </a:p>
          <a:p>
            <a:pPr lvl="1"/>
            <a:r>
              <a:rPr lang="en-US" dirty="0" smtClean="0"/>
              <a:t>Equals area under the stress-strain curve up to the fracture point</a:t>
            </a:r>
          </a:p>
          <a:p>
            <a:endParaRPr lang="en-US" i="1" dirty="0"/>
          </a:p>
        </p:txBody>
      </p:sp>
      <p:sp>
        <p:nvSpPr>
          <p:cNvPr id="4" name="Footer Placeholder 3"/>
          <p:cNvSpPr>
            <a:spLocks noGrp="1"/>
          </p:cNvSpPr>
          <p:nvPr>
            <p:ph type="ftr" sz="quarter" idx="11"/>
          </p:nvPr>
        </p:nvSpPr>
        <p:spPr/>
        <p:txBody>
          <a:bodyPr/>
          <a:lstStyle/>
          <a:p>
            <a:r>
              <a:rPr lang="en-US" smtClean="0"/>
              <a:t>Shigley’s Mechanical Engineering Design</a:t>
            </a:r>
            <a:endParaRPr lang="en-US" dirty="0"/>
          </a:p>
        </p:txBody>
      </p:sp>
      <p:pic>
        <p:nvPicPr>
          <p:cNvPr id="19458" name="Picture 2"/>
          <p:cNvPicPr>
            <a:picLocks noChangeAspect="1" noChangeArrowheads="1"/>
          </p:cNvPicPr>
          <p:nvPr/>
        </p:nvPicPr>
        <p:blipFill>
          <a:blip r:embed="rId2" cstate="print"/>
          <a:srcRect/>
          <a:stretch>
            <a:fillRect/>
          </a:stretch>
        </p:blipFill>
        <p:spPr bwMode="auto">
          <a:xfrm>
            <a:off x="5562600" y="990600"/>
            <a:ext cx="3200400" cy="3048983"/>
          </a:xfrm>
          <a:prstGeom prst="rect">
            <a:avLst/>
          </a:prstGeom>
          <a:noFill/>
          <a:ln w="9525">
            <a:noFill/>
            <a:miter lim="800000"/>
            <a:headEnd/>
            <a:tailEnd/>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Toughness</a:t>
            </a:r>
            <a:endParaRPr lang="en-US" dirty="0"/>
          </a:p>
        </p:txBody>
      </p:sp>
      <p:sp>
        <p:nvSpPr>
          <p:cNvPr id="3" name="Content Placeholder 2"/>
          <p:cNvSpPr>
            <a:spLocks noGrp="1"/>
          </p:cNvSpPr>
          <p:nvPr>
            <p:ph idx="1"/>
          </p:nvPr>
        </p:nvSpPr>
        <p:spPr>
          <a:xfrm>
            <a:off x="381000" y="838200"/>
            <a:ext cx="8458200" cy="6019800"/>
          </a:xfrm>
        </p:spPr>
        <p:txBody>
          <a:bodyPr/>
          <a:lstStyle/>
          <a:p>
            <a:r>
              <a:rPr lang="en-US" dirty="0" smtClean="0"/>
              <a:t>Area under curve up to fracture point</a:t>
            </a:r>
          </a:p>
          <a:p>
            <a:endParaRPr lang="en-US" dirty="0" smtClean="0"/>
          </a:p>
          <a:p>
            <a:endParaRPr lang="en-US" dirty="0" smtClean="0"/>
          </a:p>
          <a:p>
            <a:r>
              <a:rPr lang="en-US" dirty="0" smtClean="0"/>
              <a:t>Often estimated graphically from stress-strain data</a:t>
            </a:r>
          </a:p>
          <a:p>
            <a:r>
              <a:rPr lang="en-US" dirty="0" smtClean="0"/>
              <a:t>Approximated by using the average of yield and ultimate strengths and the strain at fracture</a:t>
            </a:r>
          </a:p>
          <a:p>
            <a:pPr>
              <a:buNone/>
            </a:pPr>
            <a:endParaRPr lang="en-US" dirty="0" smtClean="0"/>
          </a:p>
          <a:p>
            <a:endParaRPr lang="en-US" dirty="0"/>
          </a:p>
        </p:txBody>
      </p:sp>
      <p:sp>
        <p:nvSpPr>
          <p:cNvPr id="4" name="Footer Placeholder 3"/>
          <p:cNvSpPr>
            <a:spLocks noGrp="1"/>
          </p:cNvSpPr>
          <p:nvPr>
            <p:ph type="ftr" sz="quarter" idx="11"/>
          </p:nvPr>
        </p:nvSpPr>
        <p:spPr/>
        <p:txBody>
          <a:bodyPr/>
          <a:lstStyle/>
          <a:p>
            <a:r>
              <a:rPr lang="en-US" smtClean="0"/>
              <a:t>Shigley’s Mechanical Engineering Design</a:t>
            </a:r>
            <a:endParaRPr lang="en-US" dirty="0"/>
          </a:p>
        </p:txBody>
      </p:sp>
      <p:pic>
        <p:nvPicPr>
          <p:cNvPr id="7" name="Picture 2"/>
          <p:cNvPicPr>
            <a:picLocks noChangeAspect="1" noChangeArrowheads="1"/>
          </p:cNvPicPr>
          <p:nvPr/>
        </p:nvPicPr>
        <p:blipFill>
          <a:blip r:embed="rId2" cstate="print"/>
          <a:srcRect/>
          <a:stretch>
            <a:fillRect/>
          </a:stretch>
        </p:blipFill>
        <p:spPr bwMode="auto">
          <a:xfrm>
            <a:off x="3379289" y="4342417"/>
            <a:ext cx="2640511" cy="2515583"/>
          </a:xfrm>
          <a:prstGeom prst="rect">
            <a:avLst/>
          </a:prstGeom>
          <a:noFill/>
          <a:ln w="9525">
            <a:noFill/>
            <a:miter lim="800000"/>
            <a:headEnd/>
            <a:tailEnd/>
          </a:ln>
        </p:spPr>
      </p:pic>
      <p:pic>
        <p:nvPicPr>
          <p:cNvPr id="368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52625" y="1295400"/>
            <a:ext cx="6038850" cy="923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686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66875" y="3429000"/>
            <a:ext cx="6324600" cy="838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Resilience and Toughness</a:t>
            </a:r>
            <a:endParaRPr lang="en-US" dirty="0"/>
          </a:p>
        </p:txBody>
      </p:sp>
      <p:sp>
        <p:nvSpPr>
          <p:cNvPr id="3" name="Content Placeholder 2"/>
          <p:cNvSpPr>
            <a:spLocks noGrp="1"/>
          </p:cNvSpPr>
          <p:nvPr>
            <p:ph idx="1"/>
          </p:nvPr>
        </p:nvSpPr>
        <p:spPr>
          <a:xfrm>
            <a:off x="381000" y="838200"/>
            <a:ext cx="8382000" cy="4953000"/>
          </a:xfrm>
        </p:spPr>
        <p:txBody>
          <a:bodyPr/>
          <a:lstStyle/>
          <a:p>
            <a:r>
              <a:rPr lang="en-US" dirty="0" smtClean="0"/>
              <a:t>Measures of energy absorbing characteristics of a material</a:t>
            </a:r>
          </a:p>
          <a:p>
            <a:r>
              <a:rPr lang="en-US" dirty="0" smtClean="0"/>
              <a:t>Units are energy per unit volume</a:t>
            </a:r>
          </a:p>
          <a:p>
            <a:pPr lvl="1"/>
            <a:r>
              <a:rPr lang="en-US" dirty="0" err="1" smtClean="0"/>
              <a:t>lbf·in</a:t>
            </a:r>
            <a:r>
              <a:rPr lang="en-US" dirty="0" smtClean="0"/>
              <a:t>/in</a:t>
            </a:r>
            <a:r>
              <a:rPr lang="en-US" baseline="30000" dirty="0" smtClean="0"/>
              <a:t>3  </a:t>
            </a:r>
            <a:r>
              <a:rPr lang="en-US" dirty="0" smtClean="0"/>
              <a:t>or J/m</a:t>
            </a:r>
            <a:r>
              <a:rPr lang="en-US" baseline="30000" dirty="0" smtClean="0"/>
              <a:t>3</a:t>
            </a:r>
          </a:p>
          <a:p>
            <a:r>
              <a:rPr lang="en-US" dirty="0" smtClean="0"/>
              <a:t>Assumes low strain rates</a:t>
            </a:r>
          </a:p>
          <a:p>
            <a:r>
              <a:rPr lang="en-US" dirty="0" smtClean="0"/>
              <a:t>For higher strain rates, use impact methods (See Sec. 2</a:t>
            </a:r>
            <a:r>
              <a:rPr lang="en-US" dirty="0"/>
              <a:t>–</a:t>
            </a:r>
            <a:r>
              <a:rPr lang="en-US" dirty="0" smtClean="0"/>
              <a:t>5)</a:t>
            </a:r>
            <a:endParaRPr lang="en-US" dirty="0"/>
          </a:p>
        </p:txBody>
      </p:sp>
      <p:sp>
        <p:nvSpPr>
          <p:cNvPr id="4" name="Footer Placeholder 3"/>
          <p:cNvSpPr>
            <a:spLocks noGrp="1"/>
          </p:cNvSpPr>
          <p:nvPr>
            <p:ph type="ftr" sz="quarter" idx="11"/>
          </p:nvPr>
        </p:nvSpPr>
        <p:spPr/>
        <p:txBody>
          <a:bodyPr/>
          <a:lstStyle/>
          <a:p>
            <a:r>
              <a:rPr lang="en-US" smtClean="0"/>
              <a:t>Shigley’s Mechanical Engineering Design</a:t>
            </a:r>
            <a:endParaRPr lang="en-US"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Statistical Significance of Material Properties</a:t>
            </a:r>
            <a:endParaRPr lang="en-US" dirty="0"/>
          </a:p>
        </p:txBody>
      </p:sp>
      <p:sp>
        <p:nvSpPr>
          <p:cNvPr id="3" name="Content Placeholder 2"/>
          <p:cNvSpPr>
            <a:spLocks noGrp="1"/>
          </p:cNvSpPr>
          <p:nvPr>
            <p:ph idx="1"/>
          </p:nvPr>
        </p:nvSpPr>
        <p:spPr>
          <a:xfrm>
            <a:off x="381000" y="838200"/>
            <a:ext cx="8458200" cy="5638800"/>
          </a:xfrm>
        </p:spPr>
        <p:txBody>
          <a:bodyPr/>
          <a:lstStyle/>
          <a:p>
            <a:r>
              <a:rPr lang="en-US" dirty="0" smtClean="0"/>
              <a:t>Strength values are obtained from testing many nominally identical specimens</a:t>
            </a:r>
          </a:p>
          <a:p>
            <a:r>
              <a:rPr lang="en-US" dirty="0" smtClean="0"/>
              <a:t>Strength, a material property, is distributional and thus statistical in nature</a:t>
            </a:r>
          </a:p>
          <a:p>
            <a:endParaRPr lang="en-US" dirty="0" smtClean="0"/>
          </a:p>
          <a:p>
            <a:endParaRPr lang="en-US" dirty="0" smtClean="0"/>
          </a:p>
          <a:p>
            <a:endParaRPr lang="en-US" dirty="0"/>
          </a:p>
        </p:txBody>
      </p:sp>
      <p:sp>
        <p:nvSpPr>
          <p:cNvPr id="4" name="Footer Placeholder 3"/>
          <p:cNvSpPr>
            <a:spLocks noGrp="1"/>
          </p:cNvSpPr>
          <p:nvPr>
            <p:ph type="ftr" sz="quarter" idx="11"/>
          </p:nvPr>
        </p:nvSpPr>
        <p:spPr/>
        <p:txBody>
          <a:bodyPr/>
          <a:lstStyle/>
          <a:p>
            <a:r>
              <a:rPr lang="en-US" smtClean="0"/>
              <a:t>Shigley’s Mechanical Engineering Design</a:t>
            </a:r>
            <a:endParaRPr lang="en-US"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361150" y="3600450"/>
            <a:ext cx="1752600" cy="400110"/>
          </a:xfrm>
          <a:prstGeom prst="rect">
            <a:avLst/>
          </a:prstGeom>
          <a:noFill/>
        </p:spPr>
        <p:txBody>
          <a:bodyPr wrap="square" rtlCol="0">
            <a:spAutoFit/>
          </a:bodyPr>
          <a:lstStyle/>
          <a:p>
            <a:r>
              <a:rPr lang="en-US" sz="2000" b="1" dirty="0" smtClean="0">
                <a:solidFill>
                  <a:schemeClr val="accent6">
                    <a:lumMod val="75000"/>
                  </a:schemeClr>
                </a:solidFill>
              </a:rPr>
              <a:t>Solution</a:t>
            </a:r>
            <a:endParaRPr lang="en-US" sz="2000" b="1" dirty="0">
              <a:solidFill>
                <a:schemeClr val="accent6">
                  <a:lumMod val="75000"/>
                </a:schemeClr>
              </a:solidFill>
            </a:endParaRPr>
          </a:p>
        </p:txBody>
      </p:sp>
      <p:sp>
        <p:nvSpPr>
          <p:cNvPr id="2" name="Title 1"/>
          <p:cNvSpPr>
            <a:spLocks noGrp="1"/>
          </p:cNvSpPr>
          <p:nvPr>
            <p:ph type="title"/>
          </p:nvPr>
        </p:nvSpPr>
        <p:spPr/>
        <p:txBody>
          <a:bodyPr/>
          <a:lstStyle/>
          <a:p>
            <a:r>
              <a:rPr lang="en-US" dirty="0" smtClean="0"/>
              <a:t>Example 2-1</a:t>
            </a:r>
            <a:endParaRPr lang="en-US" dirty="0"/>
          </a:p>
        </p:txBody>
      </p:sp>
      <p:sp>
        <p:nvSpPr>
          <p:cNvPr id="3" name="Footer Placeholder 2"/>
          <p:cNvSpPr>
            <a:spLocks noGrp="1"/>
          </p:cNvSpPr>
          <p:nvPr>
            <p:ph type="ftr" sz="quarter" idx="11"/>
          </p:nvPr>
        </p:nvSpPr>
        <p:spPr/>
        <p:txBody>
          <a:bodyPr/>
          <a:lstStyle/>
          <a:p>
            <a:r>
              <a:rPr lang="en-US" smtClean="0"/>
              <a:t>Shigley’s Mechanical Engineering Design</a:t>
            </a:r>
            <a:endParaRPr lang="en-US" dirty="0"/>
          </a:p>
        </p:txBody>
      </p:sp>
      <p:pic>
        <p:nvPicPr>
          <p:cNvPr id="378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762000"/>
            <a:ext cx="8486775" cy="6762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789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438275"/>
            <a:ext cx="9153525" cy="8210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789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399" y="2505075"/>
            <a:ext cx="8486775" cy="923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789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2000" y="4038600"/>
            <a:ext cx="3000375" cy="400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981879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2-1</a:t>
            </a:r>
            <a:endParaRPr lang="en-US" dirty="0"/>
          </a:p>
        </p:txBody>
      </p:sp>
      <p:sp>
        <p:nvSpPr>
          <p:cNvPr id="3" name="Footer Placeholder 2"/>
          <p:cNvSpPr>
            <a:spLocks noGrp="1"/>
          </p:cNvSpPr>
          <p:nvPr>
            <p:ph type="ftr" sz="quarter" idx="11"/>
          </p:nvPr>
        </p:nvSpPr>
        <p:spPr/>
        <p:txBody>
          <a:bodyPr/>
          <a:lstStyle/>
          <a:p>
            <a:r>
              <a:rPr lang="en-US" smtClean="0"/>
              <a:t>Shigley’s Mechanical Engineering Design</a:t>
            </a:r>
            <a:endParaRPr lang="en-US" dirty="0"/>
          </a:p>
        </p:txBody>
      </p:sp>
      <p:pic>
        <p:nvPicPr>
          <p:cNvPr id="389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732780"/>
            <a:ext cx="6781800" cy="58552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595140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2-1</a:t>
            </a:r>
            <a:endParaRPr lang="en-US" dirty="0"/>
          </a:p>
        </p:txBody>
      </p:sp>
      <p:sp>
        <p:nvSpPr>
          <p:cNvPr id="3" name="Footer Placeholder 2"/>
          <p:cNvSpPr>
            <a:spLocks noGrp="1"/>
          </p:cNvSpPr>
          <p:nvPr>
            <p:ph type="ftr" sz="quarter" idx="11"/>
          </p:nvPr>
        </p:nvSpPr>
        <p:spPr/>
        <p:txBody>
          <a:bodyPr/>
          <a:lstStyle/>
          <a:p>
            <a:r>
              <a:rPr lang="en-US" smtClean="0"/>
              <a:t>Shigley’s Mechanical Engineering Design</a:t>
            </a:r>
            <a:endParaRPr lang="en-US" dirty="0"/>
          </a:p>
        </p:txBody>
      </p:sp>
      <p:pic>
        <p:nvPicPr>
          <p:cNvPr id="399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790575"/>
            <a:ext cx="8372475" cy="51530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322598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Chapter Outline</a:t>
            </a:r>
            <a:endParaRPr lang="en-US" dirty="0"/>
          </a:p>
        </p:txBody>
      </p:sp>
      <p:sp>
        <p:nvSpPr>
          <p:cNvPr id="4" name="Footer Placeholder 3"/>
          <p:cNvSpPr>
            <a:spLocks noGrp="1"/>
          </p:cNvSpPr>
          <p:nvPr>
            <p:ph type="ftr" sz="quarter" idx="11"/>
          </p:nvPr>
        </p:nvSpPr>
        <p:spPr/>
        <p:txBody>
          <a:bodyPr/>
          <a:lstStyle/>
          <a:p>
            <a:r>
              <a:rPr lang="en-US" dirty="0" err="1" smtClean="0"/>
              <a:t>Shigley’s</a:t>
            </a:r>
            <a:r>
              <a:rPr lang="en-US" smtClean="0"/>
              <a:t> Mechanical Engineering Design</a:t>
            </a:r>
            <a:endParaRPr lang="en-US" dirty="0"/>
          </a:p>
        </p:txBody>
      </p:sp>
      <p:pic>
        <p:nvPicPr>
          <p:cNvPr id="348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772993"/>
            <a:ext cx="7391400" cy="58564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2-1</a:t>
            </a:r>
            <a:endParaRPr lang="en-US" dirty="0"/>
          </a:p>
        </p:txBody>
      </p:sp>
      <p:sp>
        <p:nvSpPr>
          <p:cNvPr id="3" name="Footer Placeholder 2"/>
          <p:cNvSpPr>
            <a:spLocks noGrp="1"/>
          </p:cNvSpPr>
          <p:nvPr>
            <p:ph type="ftr" sz="quarter" idx="11"/>
          </p:nvPr>
        </p:nvSpPr>
        <p:spPr/>
        <p:txBody>
          <a:bodyPr/>
          <a:lstStyle/>
          <a:p>
            <a:r>
              <a:rPr lang="en-US" smtClean="0"/>
              <a:t>Shigley’s Mechanical Engineering Design</a:t>
            </a:r>
            <a:endParaRPr lang="en-US" dirty="0"/>
          </a:p>
        </p:txBody>
      </p:sp>
      <p:pic>
        <p:nvPicPr>
          <p:cNvPr id="409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6627" y="761999"/>
            <a:ext cx="7637797" cy="57912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p:cNvSpPr txBox="1"/>
          <p:nvPr/>
        </p:nvSpPr>
        <p:spPr>
          <a:xfrm>
            <a:off x="1371600" y="6322367"/>
            <a:ext cx="1447800" cy="461665"/>
          </a:xfrm>
          <a:prstGeom prst="rect">
            <a:avLst/>
          </a:prstGeom>
          <a:noFill/>
        </p:spPr>
        <p:txBody>
          <a:bodyPr wrap="square" rtlCol="0">
            <a:spAutoFit/>
          </a:bodyPr>
          <a:lstStyle/>
          <a:p>
            <a:r>
              <a:rPr lang="en-US" sz="2400" dirty="0" smtClean="0"/>
              <a:t>Fig. 2–5</a:t>
            </a:r>
          </a:p>
        </p:txBody>
      </p:sp>
    </p:spTree>
    <p:extLst>
      <p:ext uri="{BB962C8B-B14F-4D97-AF65-F5344CB8AC3E}">
        <p14:creationId xmlns:p14="http://schemas.microsoft.com/office/powerpoint/2010/main" val="29783639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Strengths from Tables</a:t>
            </a:r>
            <a:endParaRPr lang="en-US" dirty="0"/>
          </a:p>
        </p:txBody>
      </p:sp>
      <p:sp>
        <p:nvSpPr>
          <p:cNvPr id="3" name="Content Placeholder 2"/>
          <p:cNvSpPr>
            <a:spLocks noGrp="1"/>
          </p:cNvSpPr>
          <p:nvPr>
            <p:ph idx="1"/>
          </p:nvPr>
        </p:nvSpPr>
        <p:spPr>
          <a:xfrm>
            <a:off x="381000" y="838200"/>
            <a:ext cx="8458200" cy="4267200"/>
          </a:xfrm>
        </p:spPr>
        <p:txBody>
          <a:bodyPr/>
          <a:lstStyle/>
          <a:p>
            <a:r>
              <a:rPr lang="en-US" dirty="0" smtClean="0"/>
              <a:t>Property tables often only report a single value for a strength term</a:t>
            </a:r>
          </a:p>
          <a:p>
            <a:r>
              <a:rPr lang="en-US" dirty="0" smtClean="0"/>
              <a:t>Important to check if it is mean, minimum, or some percentile</a:t>
            </a:r>
          </a:p>
          <a:p>
            <a:r>
              <a:rPr lang="en-US" dirty="0" smtClean="0"/>
              <a:t>Common to use 99% minimum strength, indicating 99% of the samples exceed the reported value</a:t>
            </a:r>
            <a:endParaRPr lang="en-US" dirty="0"/>
          </a:p>
        </p:txBody>
      </p:sp>
      <p:sp>
        <p:nvSpPr>
          <p:cNvPr id="4" name="Footer Placeholder 3"/>
          <p:cNvSpPr>
            <a:spLocks noGrp="1"/>
          </p:cNvSpPr>
          <p:nvPr>
            <p:ph type="ftr" sz="quarter" idx="11"/>
          </p:nvPr>
        </p:nvSpPr>
        <p:spPr/>
        <p:txBody>
          <a:bodyPr/>
          <a:lstStyle/>
          <a:p>
            <a:r>
              <a:rPr lang="en-US" smtClean="0"/>
              <a:t>Shigley’s Mechanical Engineering Design</a:t>
            </a:r>
            <a:endParaRPr lang="en-US"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Cold Work</a:t>
            </a:r>
            <a:endParaRPr lang="en-US" dirty="0"/>
          </a:p>
        </p:txBody>
      </p:sp>
      <p:sp>
        <p:nvSpPr>
          <p:cNvPr id="3" name="Content Placeholder 2"/>
          <p:cNvSpPr>
            <a:spLocks noGrp="1"/>
          </p:cNvSpPr>
          <p:nvPr>
            <p:ph idx="1"/>
          </p:nvPr>
        </p:nvSpPr>
        <p:spPr>
          <a:xfrm>
            <a:off x="381000" y="685800"/>
            <a:ext cx="5181600" cy="6019800"/>
          </a:xfrm>
        </p:spPr>
        <p:txBody>
          <a:bodyPr/>
          <a:lstStyle/>
          <a:p>
            <a:r>
              <a:rPr lang="en-US" i="1" dirty="0" smtClean="0"/>
              <a:t>Cold work </a:t>
            </a:r>
            <a:r>
              <a:rPr lang="en-US" dirty="0" smtClean="0"/>
              <a:t>– Process of plastic straining below </a:t>
            </a:r>
            <a:r>
              <a:rPr lang="en-US" dirty="0" err="1" smtClean="0"/>
              <a:t>recrystallization</a:t>
            </a:r>
            <a:r>
              <a:rPr lang="en-US" dirty="0" smtClean="0"/>
              <a:t> temperature in the plastic region of the stress-strain diagram</a:t>
            </a:r>
          </a:p>
          <a:p>
            <a:r>
              <a:rPr lang="en-US" dirty="0" smtClean="0"/>
              <a:t>Loading to point </a:t>
            </a:r>
            <a:r>
              <a:rPr lang="en-US" i="1" dirty="0" err="1" smtClean="0"/>
              <a:t>i</a:t>
            </a:r>
            <a:r>
              <a:rPr lang="en-US" i="1" dirty="0" smtClean="0"/>
              <a:t> </a:t>
            </a:r>
            <a:r>
              <a:rPr lang="en-US" dirty="0" smtClean="0"/>
              <a:t>beyond the yield point, then unloading, causes permanent plastic deformation, </a:t>
            </a:r>
            <a:r>
              <a:rPr lang="el-GR" i="1" dirty="0" smtClean="0"/>
              <a:t>ϵ</a:t>
            </a:r>
            <a:r>
              <a:rPr lang="en-US" i="1" baseline="-25000" dirty="0" smtClean="0"/>
              <a:t>p</a:t>
            </a:r>
          </a:p>
          <a:p>
            <a:r>
              <a:rPr lang="en-US" dirty="0" smtClean="0"/>
              <a:t>Reloading to point </a:t>
            </a:r>
            <a:r>
              <a:rPr lang="en-US" i="1" dirty="0" err="1" smtClean="0"/>
              <a:t>i</a:t>
            </a:r>
            <a:r>
              <a:rPr lang="en-US" i="1" dirty="0" smtClean="0"/>
              <a:t> </a:t>
            </a:r>
            <a:r>
              <a:rPr lang="en-US" dirty="0" smtClean="0"/>
              <a:t>behaves elastically all the way to </a:t>
            </a:r>
            <a:r>
              <a:rPr lang="en-US" i="1" dirty="0" err="1" smtClean="0"/>
              <a:t>i</a:t>
            </a:r>
            <a:r>
              <a:rPr lang="en-US" dirty="0" smtClean="0"/>
              <a:t>, with additional elastic strain </a:t>
            </a:r>
            <a:r>
              <a:rPr lang="el-GR" i="1" dirty="0" smtClean="0"/>
              <a:t>ϵ</a:t>
            </a:r>
            <a:r>
              <a:rPr lang="en-US" i="1" baseline="-25000" dirty="0" smtClean="0"/>
              <a:t>e</a:t>
            </a:r>
          </a:p>
          <a:p>
            <a:endParaRPr lang="en-US" dirty="0"/>
          </a:p>
        </p:txBody>
      </p:sp>
      <p:sp>
        <p:nvSpPr>
          <p:cNvPr id="4" name="Footer Placeholder 3"/>
          <p:cNvSpPr>
            <a:spLocks noGrp="1"/>
          </p:cNvSpPr>
          <p:nvPr>
            <p:ph type="ftr" sz="quarter" idx="11"/>
          </p:nvPr>
        </p:nvSpPr>
        <p:spPr/>
        <p:txBody>
          <a:bodyPr/>
          <a:lstStyle/>
          <a:p>
            <a:r>
              <a:rPr lang="en-US" smtClean="0"/>
              <a:t>Shigley’s Mechanical Engineering Design</a:t>
            </a:r>
            <a:endParaRPr lang="en-US" dirty="0"/>
          </a:p>
        </p:txBody>
      </p:sp>
      <p:pic>
        <p:nvPicPr>
          <p:cNvPr id="5" name="Picture 4" descr="bud29281_0206a"/>
          <p:cNvPicPr>
            <a:picLocks noChangeAspect="1" noChangeArrowheads="1"/>
          </p:cNvPicPr>
          <p:nvPr/>
        </p:nvPicPr>
        <p:blipFill>
          <a:blip r:embed="rId2" cstate="print"/>
          <a:srcRect l="8596" t="5882" r="12236" b="5882"/>
          <a:stretch>
            <a:fillRect/>
          </a:stretch>
        </p:blipFill>
        <p:spPr bwMode="auto">
          <a:xfrm>
            <a:off x="5562600" y="838200"/>
            <a:ext cx="3276600" cy="3429000"/>
          </a:xfrm>
          <a:prstGeom prst="rect">
            <a:avLst/>
          </a:prstGeom>
          <a:noFill/>
        </p:spPr>
      </p:pic>
      <p:pic>
        <p:nvPicPr>
          <p:cNvPr id="23555" name="Picture 3"/>
          <p:cNvPicPr>
            <a:picLocks noChangeAspect="1" noChangeArrowheads="1"/>
          </p:cNvPicPr>
          <p:nvPr/>
        </p:nvPicPr>
        <p:blipFill>
          <a:blip r:embed="rId3" cstate="print"/>
          <a:srcRect/>
          <a:stretch>
            <a:fillRect/>
          </a:stretch>
        </p:blipFill>
        <p:spPr bwMode="auto">
          <a:xfrm>
            <a:off x="3429000" y="4572000"/>
            <a:ext cx="1238250" cy="762000"/>
          </a:xfrm>
          <a:prstGeom prst="rect">
            <a:avLst/>
          </a:prstGeom>
          <a:noFill/>
          <a:ln w="9525">
            <a:noFill/>
            <a:miter lim="800000"/>
            <a:headEnd/>
            <a:tailEnd/>
          </a:ln>
        </p:spPr>
      </p:pic>
      <p:pic>
        <p:nvPicPr>
          <p:cNvPr id="23556" name="Picture 4"/>
          <p:cNvPicPr>
            <a:picLocks noChangeAspect="1" noChangeArrowheads="1"/>
          </p:cNvPicPr>
          <p:nvPr/>
        </p:nvPicPr>
        <p:blipFill>
          <a:blip r:embed="rId4" cstate="print"/>
          <a:srcRect/>
          <a:stretch>
            <a:fillRect/>
          </a:stretch>
        </p:blipFill>
        <p:spPr bwMode="auto">
          <a:xfrm>
            <a:off x="1524000" y="4762500"/>
            <a:ext cx="1524000" cy="371475"/>
          </a:xfrm>
          <a:prstGeom prst="rect">
            <a:avLst/>
          </a:prstGeom>
          <a:noFill/>
          <a:ln w="9525">
            <a:noFill/>
            <a:miter lim="800000"/>
            <a:headEnd/>
            <a:tailEnd/>
          </a:ln>
        </p:spPr>
      </p:pic>
      <p:sp>
        <p:nvSpPr>
          <p:cNvPr id="8" name="TextBox 7"/>
          <p:cNvSpPr txBox="1"/>
          <p:nvPr/>
        </p:nvSpPr>
        <p:spPr>
          <a:xfrm>
            <a:off x="6705600" y="4343400"/>
            <a:ext cx="1676400" cy="461665"/>
          </a:xfrm>
          <a:prstGeom prst="rect">
            <a:avLst/>
          </a:prstGeom>
          <a:noFill/>
        </p:spPr>
        <p:txBody>
          <a:bodyPr wrap="square" rtlCol="0">
            <a:spAutoFit/>
          </a:bodyPr>
          <a:lstStyle/>
          <a:p>
            <a:r>
              <a:rPr lang="en-US" sz="2400" dirty="0" smtClean="0"/>
              <a:t>Fig. 2–6 (</a:t>
            </a:r>
            <a:r>
              <a:rPr lang="en-US" sz="2400" i="1" dirty="0" smtClean="0"/>
              <a:t>a</a:t>
            </a:r>
            <a:r>
              <a:rPr lang="en-US" sz="2400" dirty="0" smtClean="0"/>
              <a:t>)</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Cold Work</a:t>
            </a:r>
            <a:endParaRPr lang="en-US" dirty="0"/>
          </a:p>
        </p:txBody>
      </p:sp>
      <p:sp>
        <p:nvSpPr>
          <p:cNvPr id="3" name="Content Placeholder 2"/>
          <p:cNvSpPr>
            <a:spLocks noGrp="1"/>
          </p:cNvSpPr>
          <p:nvPr>
            <p:ph idx="1"/>
          </p:nvPr>
        </p:nvSpPr>
        <p:spPr>
          <a:xfrm>
            <a:off x="381000" y="685800"/>
            <a:ext cx="5181600" cy="6019800"/>
          </a:xfrm>
        </p:spPr>
        <p:txBody>
          <a:bodyPr/>
          <a:lstStyle/>
          <a:p>
            <a:r>
              <a:rPr lang="en-US" dirty="0" smtClean="0"/>
              <a:t>The yield point is effectively increased to point </a:t>
            </a:r>
            <a:r>
              <a:rPr lang="en-US" i="1" dirty="0" err="1" smtClean="0"/>
              <a:t>i</a:t>
            </a:r>
            <a:endParaRPr lang="en-US" i="1" dirty="0" smtClean="0"/>
          </a:p>
          <a:p>
            <a:r>
              <a:rPr lang="en-US" dirty="0" smtClean="0"/>
              <a:t>Material is said to have been </a:t>
            </a:r>
            <a:r>
              <a:rPr lang="en-US" i="1" dirty="0" smtClean="0"/>
              <a:t>cold worked</a:t>
            </a:r>
            <a:r>
              <a:rPr lang="en-US" dirty="0" smtClean="0"/>
              <a:t>, or </a:t>
            </a:r>
            <a:r>
              <a:rPr lang="en-US" i="1" dirty="0" smtClean="0"/>
              <a:t>strain hardened</a:t>
            </a:r>
          </a:p>
          <a:p>
            <a:r>
              <a:rPr lang="en-US" dirty="0" smtClean="0"/>
              <a:t>Material is less ductile (more brittle) since the plastic zone between yield strength and ultimate strength is reduced</a:t>
            </a:r>
          </a:p>
          <a:p>
            <a:r>
              <a:rPr lang="en-US" dirty="0" smtClean="0"/>
              <a:t>Repeated strain hardening can lead to brittle failure</a:t>
            </a:r>
          </a:p>
        </p:txBody>
      </p:sp>
      <p:sp>
        <p:nvSpPr>
          <p:cNvPr id="4" name="Footer Placeholder 3"/>
          <p:cNvSpPr>
            <a:spLocks noGrp="1"/>
          </p:cNvSpPr>
          <p:nvPr>
            <p:ph type="ftr" sz="quarter" idx="11"/>
          </p:nvPr>
        </p:nvSpPr>
        <p:spPr/>
        <p:txBody>
          <a:bodyPr/>
          <a:lstStyle/>
          <a:p>
            <a:r>
              <a:rPr lang="en-US" smtClean="0"/>
              <a:t>Shigley’s Mechanical Engineering Design</a:t>
            </a:r>
            <a:endParaRPr lang="en-US" dirty="0"/>
          </a:p>
        </p:txBody>
      </p:sp>
      <p:pic>
        <p:nvPicPr>
          <p:cNvPr id="5" name="Picture 4" descr="bud29281_0206a"/>
          <p:cNvPicPr>
            <a:picLocks noChangeAspect="1" noChangeArrowheads="1"/>
          </p:cNvPicPr>
          <p:nvPr/>
        </p:nvPicPr>
        <p:blipFill>
          <a:blip r:embed="rId2" cstate="print"/>
          <a:srcRect l="8596" t="5882" r="12236" b="5882"/>
          <a:stretch>
            <a:fillRect/>
          </a:stretch>
        </p:blipFill>
        <p:spPr bwMode="auto">
          <a:xfrm>
            <a:off x="5562600" y="838200"/>
            <a:ext cx="3276600" cy="3429000"/>
          </a:xfrm>
          <a:prstGeom prst="rect">
            <a:avLst/>
          </a:prstGeom>
          <a:noFill/>
        </p:spPr>
      </p:pic>
      <p:sp>
        <p:nvSpPr>
          <p:cNvPr id="6" name="TextBox 5"/>
          <p:cNvSpPr txBox="1"/>
          <p:nvPr/>
        </p:nvSpPr>
        <p:spPr>
          <a:xfrm>
            <a:off x="6705600" y="4343400"/>
            <a:ext cx="1676400" cy="461665"/>
          </a:xfrm>
          <a:prstGeom prst="rect">
            <a:avLst/>
          </a:prstGeom>
          <a:noFill/>
        </p:spPr>
        <p:txBody>
          <a:bodyPr wrap="square" rtlCol="0">
            <a:spAutoFit/>
          </a:bodyPr>
          <a:lstStyle/>
          <a:p>
            <a:r>
              <a:rPr lang="en-US" sz="2400" dirty="0" smtClean="0"/>
              <a:t>Fig. 2–6 (</a:t>
            </a:r>
            <a:r>
              <a:rPr lang="en-US" sz="2400" i="1" dirty="0" smtClean="0"/>
              <a:t>a</a:t>
            </a:r>
            <a:r>
              <a:rPr lang="en-US" sz="2400" dirty="0" smtClean="0"/>
              <a:t>)</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Reduction in Area</a:t>
            </a:r>
            <a:endParaRPr lang="en-US" dirty="0"/>
          </a:p>
        </p:txBody>
      </p:sp>
      <p:sp>
        <p:nvSpPr>
          <p:cNvPr id="3" name="Content Placeholder 2"/>
          <p:cNvSpPr>
            <a:spLocks noGrp="1"/>
          </p:cNvSpPr>
          <p:nvPr>
            <p:ph idx="1"/>
          </p:nvPr>
        </p:nvSpPr>
        <p:spPr>
          <a:xfrm>
            <a:off x="381000" y="838200"/>
            <a:ext cx="4953000" cy="6019800"/>
          </a:xfrm>
        </p:spPr>
        <p:txBody>
          <a:bodyPr/>
          <a:lstStyle/>
          <a:p>
            <a:r>
              <a:rPr lang="en-US" dirty="0" smtClean="0"/>
              <a:t>Plot load </a:t>
            </a:r>
            <a:r>
              <a:rPr lang="en-US" i="1" dirty="0" smtClean="0"/>
              <a:t>P</a:t>
            </a:r>
            <a:r>
              <a:rPr lang="en-US" dirty="0" smtClean="0"/>
              <a:t> vs. Area Reduction</a:t>
            </a:r>
          </a:p>
          <a:p>
            <a:r>
              <a:rPr lang="en-US" i="1" dirty="0" smtClean="0"/>
              <a:t>Reduction in area</a:t>
            </a:r>
            <a:r>
              <a:rPr lang="en-US" dirty="0" smtClean="0"/>
              <a:t> corresponding to load </a:t>
            </a:r>
            <a:r>
              <a:rPr lang="en-US" i="1" dirty="0" smtClean="0"/>
              <a:t>P</a:t>
            </a:r>
            <a:r>
              <a:rPr lang="en-US" i="1" baseline="-25000" dirty="0" smtClean="0"/>
              <a:t>f</a:t>
            </a:r>
            <a:r>
              <a:rPr lang="en-US" i="1" dirty="0" smtClean="0"/>
              <a:t> </a:t>
            </a:r>
            <a:r>
              <a:rPr lang="en-US" dirty="0" smtClean="0"/>
              <a:t>at fracture is</a:t>
            </a:r>
          </a:p>
          <a:p>
            <a:endParaRPr lang="en-US" i="1" dirty="0" smtClean="0"/>
          </a:p>
          <a:p>
            <a:endParaRPr lang="en-US" i="1" dirty="0" smtClean="0"/>
          </a:p>
          <a:p>
            <a:r>
              <a:rPr lang="en-US" i="1" dirty="0" smtClean="0"/>
              <a:t>R </a:t>
            </a:r>
            <a:r>
              <a:rPr lang="en-US" dirty="0" smtClean="0"/>
              <a:t>is a measure of </a:t>
            </a:r>
            <a:r>
              <a:rPr lang="en-US" i="1" dirty="0" smtClean="0"/>
              <a:t>ductility</a:t>
            </a:r>
          </a:p>
          <a:p>
            <a:r>
              <a:rPr lang="en-US" dirty="0" smtClean="0"/>
              <a:t>Ductility represents the ability of a material to absorb overloads and to be cold-worked</a:t>
            </a:r>
          </a:p>
          <a:p>
            <a:pPr>
              <a:buNone/>
            </a:pPr>
            <a:endParaRPr lang="en-US" dirty="0"/>
          </a:p>
        </p:txBody>
      </p:sp>
      <p:sp>
        <p:nvSpPr>
          <p:cNvPr id="4" name="Footer Placeholder 3"/>
          <p:cNvSpPr>
            <a:spLocks noGrp="1"/>
          </p:cNvSpPr>
          <p:nvPr>
            <p:ph type="ftr" sz="quarter" idx="11"/>
          </p:nvPr>
        </p:nvSpPr>
        <p:spPr/>
        <p:txBody>
          <a:bodyPr/>
          <a:lstStyle/>
          <a:p>
            <a:r>
              <a:rPr lang="en-US" smtClean="0"/>
              <a:t>Shigley’s Mechanical Engineering Design</a:t>
            </a:r>
            <a:endParaRPr lang="en-US" dirty="0"/>
          </a:p>
        </p:txBody>
      </p:sp>
      <p:pic>
        <p:nvPicPr>
          <p:cNvPr id="5" name="Picture 4" descr="bud29281_0206b"/>
          <p:cNvPicPr>
            <a:picLocks noChangeAspect="1" noChangeArrowheads="1"/>
          </p:cNvPicPr>
          <p:nvPr/>
        </p:nvPicPr>
        <p:blipFill>
          <a:blip r:embed="rId2" cstate="print"/>
          <a:srcRect l="6888" t="4013" r="9501" b="7699"/>
          <a:stretch>
            <a:fillRect/>
          </a:stretch>
        </p:blipFill>
        <p:spPr bwMode="auto">
          <a:xfrm>
            <a:off x="5257800" y="761999"/>
            <a:ext cx="3581400" cy="3500005"/>
          </a:xfrm>
          <a:prstGeom prst="rect">
            <a:avLst/>
          </a:prstGeom>
          <a:noFill/>
        </p:spPr>
      </p:pic>
      <p:pic>
        <p:nvPicPr>
          <p:cNvPr id="6" name="Picture 8"/>
          <p:cNvPicPr>
            <a:picLocks noChangeAspect="1" noChangeArrowheads="1"/>
          </p:cNvPicPr>
          <p:nvPr/>
        </p:nvPicPr>
        <p:blipFill>
          <a:blip r:embed="rId3" cstate="print"/>
          <a:srcRect r="52709"/>
          <a:stretch>
            <a:fillRect/>
          </a:stretch>
        </p:blipFill>
        <p:spPr bwMode="auto">
          <a:xfrm>
            <a:off x="838200" y="2286000"/>
            <a:ext cx="2743200" cy="666750"/>
          </a:xfrm>
          <a:prstGeom prst="rect">
            <a:avLst/>
          </a:prstGeom>
          <a:noFill/>
          <a:ln w="9525">
            <a:noFill/>
            <a:miter lim="800000"/>
            <a:headEnd/>
            <a:tailEnd/>
          </a:ln>
        </p:spPr>
      </p:pic>
      <p:sp>
        <p:nvSpPr>
          <p:cNvPr id="7" name="TextBox 6"/>
          <p:cNvSpPr txBox="1"/>
          <p:nvPr/>
        </p:nvSpPr>
        <p:spPr>
          <a:xfrm>
            <a:off x="3886200" y="2362200"/>
            <a:ext cx="1219200" cy="461665"/>
          </a:xfrm>
          <a:prstGeom prst="rect">
            <a:avLst/>
          </a:prstGeom>
          <a:noFill/>
        </p:spPr>
        <p:txBody>
          <a:bodyPr wrap="square" rtlCol="0">
            <a:spAutoFit/>
          </a:bodyPr>
          <a:lstStyle/>
          <a:p>
            <a:r>
              <a:rPr lang="en-US" sz="2400" dirty="0" smtClean="0"/>
              <a:t>(</a:t>
            </a:r>
            <a:r>
              <a:rPr lang="en-US" sz="2400" dirty="0"/>
              <a:t>2–12</a:t>
            </a:r>
            <a:r>
              <a:rPr lang="en-US" sz="2400" dirty="0" smtClean="0"/>
              <a:t>)</a:t>
            </a:r>
          </a:p>
        </p:txBody>
      </p:sp>
      <p:sp>
        <p:nvSpPr>
          <p:cNvPr id="8" name="TextBox 7"/>
          <p:cNvSpPr txBox="1"/>
          <p:nvPr/>
        </p:nvSpPr>
        <p:spPr>
          <a:xfrm>
            <a:off x="6705600" y="4343400"/>
            <a:ext cx="1676400" cy="461665"/>
          </a:xfrm>
          <a:prstGeom prst="rect">
            <a:avLst/>
          </a:prstGeom>
          <a:noFill/>
        </p:spPr>
        <p:txBody>
          <a:bodyPr wrap="square" rtlCol="0">
            <a:spAutoFit/>
          </a:bodyPr>
          <a:lstStyle/>
          <a:p>
            <a:r>
              <a:rPr lang="en-US" sz="2400" dirty="0" smtClean="0"/>
              <a:t>Fig. 2–6 (</a:t>
            </a:r>
            <a:r>
              <a:rPr lang="en-US" sz="2400" i="1" dirty="0" smtClean="0"/>
              <a:t>b</a:t>
            </a:r>
            <a:r>
              <a:rPr lang="en-US" sz="2400" dirty="0" smtClean="0"/>
              <a:t>)</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Cold-work Factor</a:t>
            </a:r>
            <a:endParaRPr lang="en-US" dirty="0"/>
          </a:p>
        </p:txBody>
      </p:sp>
      <p:sp>
        <p:nvSpPr>
          <p:cNvPr id="3" name="Content Placeholder 2"/>
          <p:cNvSpPr>
            <a:spLocks noGrp="1"/>
          </p:cNvSpPr>
          <p:nvPr>
            <p:ph idx="1"/>
          </p:nvPr>
        </p:nvSpPr>
        <p:spPr>
          <a:xfrm>
            <a:off x="381000" y="838200"/>
            <a:ext cx="4953000" cy="6019800"/>
          </a:xfrm>
        </p:spPr>
        <p:txBody>
          <a:bodyPr/>
          <a:lstStyle/>
          <a:p>
            <a:r>
              <a:rPr lang="en-US" i="1" dirty="0" smtClean="0"/>
              <a:t>Cold-work factor W – </a:t>
            </a:r>
            <a:r>
              <a:rPr lang="en-US" dirty="0" smtClean="0"/>
              <a:t>A measure of the quantity of cold work</a:t>
            </a:r>
            <a:endParaRPr lang="en-US" i="1" dirty="0" smtClean="0"/>
          </a:p>
          <a:p>
            <a:endParaRPr lang="en-US" i="1" dirty="0" smtClean="0"/>
          </a:p>
          <a:p>
            <a:endParaRPr lang="en-US" i="1" dirty="0" smtClean="0"/>
          </a:p>
          <a:p>
            <a:pPr>
              <a:buNone/>
            </a:pPr>
            <a:r>
              <a:rPr lang="en-US" dirty="0" smtClean="0"/>
              <a:t> </a:t>
            </a:r>
            <a:endParaRPr lang="en-US" i="1" dirty="0"/>
          </a:p>
        </p:txBody>
      </p:sp>
      <p:sp>
        <p:nvSpPr>
          <p:cNvPr id="4" name="Footer Placeholder 3"/>
          <p:cNvSpPr>
            <a:spLocks noGrp="1"/>
          </p:cNvSpPr>
          <p:nvPr>
            <p:ph type="ftr" sz="quarter" idx="11"/>
          </p:nvPr>
        </p:nvSpPr>
        <p:spPr/>
        <p:txBody>
          <a:bodyPr/>
          <a:lstStyle/>
          <a:p>
            <a:r>
              <a:rPr lang="en-US" smtClean="0"/>
              <a:t>Shigley’s Mechanical Engineering Design</a:t>
            </a:r>
            <a:endParaRPr lang="en-US" dirty="0"/>
          </a:p>
        </p:txBody>
      </p:sp>
      <p:pic>
        <p:nvPicPr>
          <p:cNvPr id="5" name="Picture 4" descr="bud29281_0206b"/>
          <p:cNvPicPr>
            <a:picLocks noChangeAspect="1" noChangeArrowheads="1"/>
          </p:cNvPicPr>
          <p:nvPr/>
        </p:nvPicPr>
        <p:blipFill>
          <a:blip r:embed="rId2" cstate="print"/>
          <a:srcRect l="6888" t="4013" r="9501" b="7699"/>
          <a:stretch>
            <a:fillRect/>
          </a:stretch>
        </p:blipFill>
        <p:spPr bwMode="auto">
          <a:xfrm>
            <a:off x="5257800" y="3124200"/>
            <a:ext cx="3581400" cy="3500005"/>
          </a:xfrm>
          <a:prstGeom prst="rect">
            <a:avLst/>
          </a:prstGeom>
          <a:noFill/>
        </p:spPr>
      </p:pic>
      <p:pic>
        <p:nvPicPr>
          <p:cNvPr id="8" name="Picture 2"/>
          <p:cNvPicPr>
            <a:picLocks noChangeAspect="1" noChangeArrowheads="1"/>
          </p:cNvPicPr>
          <p:nvPr/>
        </p:nvPicPr>
        <p:blipFill>
          <a:blip r:embed="rId3" cstate="print"/>
          <a:srcRect/>
          <a:stretch>
            <a:fillRect/>
          </a:stretch>
        </p:blipFill>
        <p:spPr bwMode="auto">
          <a:xfrm>
            <a:off x="914400" y="1800225"/>
            <a:ext cx="5905500" cy="714375"/>
          </a:xfrm>
          <a:prstGeom prst="rect">
            <a:avLst/>
          </a:prstGeom>
          <a:noFill/>
          <a:ln w="9525">
            <a:noFill/>
            <a:miter lim="800000"/>
            <a:headEnd/>
            <a:tailEnd/>
          </a:ln>
        </p:spPr>
      </p:pic>
      <p:pic>
        <p:nvPicPr>
          <p:cNvPr id="9" name="Picture 3"/>
          <p:cNvPicPr>
            <a:picLocks noChangeAspect="1" noChangeArrowheads="1"/>
          </p:cNvPicPr>
          <p:nvPr/>
        </p:nvPicPr>
        <p:blipFill>
          <a:blip r:embed="rId4" cstate="print"/>
          <a:srcRect/>
          <a:stretch>
            <a:fillRect/>
          </a:stretch>
        </p:blipFill>
        <p:spPr bwMode="auto">
          <a:xfrm>
            <a:off x="1447800" y="2638425"/>
            <a:ext cx="5381625" cy="485775"/>
          </a:xfrm>
          <a:prstGeom prst="rect">
            <a:avLst/>
          </a:prstGeom>
          <a:noFill/>
          <a:ln w="9525">
            <a:noFill/>
            <a:miter lim="800000"/>
            <a:headEnd/>
            <a:tailEnd/>
          </a:ln>
        </p:spPr>
      </p:pic>
      <p:sp>
        <p:nvSpPr>
          <p:cNvPr id="10" name="TextBox 9"/>
          <p:cNvSpPr txBox="1"/>
          <p:nvPr/>
        </p:nvSpPr>
        <p:spPr>
          <a:xfrm>
            <a:off x="4648200" y="6396335"/>
            <a:ext cx="1676400" cy="461665"/>
          </a:xfrm>
          <a:prstGeom prst="rect">
            <a:avLst/>
          </a:prstGeom>
          <a:noFill/>
        </p:spPr>
        <p:txBody>
          <a:bodyPr wrap="square" rtlCol="0">
            <a:spAutoFit/>
          </a:bodyPr>
          <a:lstStyle/>
          <a:p>
            <a:r>
              <a:rPr lang="en-US" sz="2400" dirty="0" smtClean="0"/>
              <a:t>Fig. 2–6 (</a:t>
            </a:r>
            <a:r>
              <a:rPr lang="en-US" sz="2400" i="1" dirty="0" smtClean="0"/>
              <a:t>b</a:t>
            </a:r>
            <a:r>
              <a:rPr lang="en-US" sz="2400" dirty="0" smtClean="0"/>
              <a:t>)</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Equations for Cold-worked Strengths</a:t>
            </a:r>
            <a:endParaRPr lang="en-US" dirty="0"/>
          </a:p>
        </p:txBody>
      </p:sp>
      <p:sp>
        <p:nvSpPr>
          <p:cNvPr id="3" name="Footer Placeholder 2"/>
          <p:cNvSpPr>
            <a:spLocks noGrp="1"/>
          </p:cNvSpPr>
          <p:nvPr>
            <p:ph type="ftr" sz="quarter" idx="11"/>
          </p:nvPr>
        </p:nvSpPr>
        <p:spPr/>
        <p:txBody>
          <a:bodyPr/>
          <a:lstStyle/>
          <a:p>
            <a:r>
              <a:rPr lang="en-US" smtClean="0"/>
              <a:t>Shigley’s Mechanical Engineering Design</a:t>
            </a:r>
            <a:endParaRPr lang="en-US" dirty="0"/>
          </a:p>
        </p:txBody>
      </p:sp>
      <p:pic>
        <p:nvPicPr>
          <p:cNvPr id="4" name="Picture 4"/>
          <p:cNvPicPr>
            <a:picLocks noChangeAspect="1" noChangeArrowheads="1"/>
          </p:cNvPicPr>
          <p:nvPr/>
        </p:nvPicPr>
        <p:blipFill>
          <a:blip r:embed="rId2" cstate="print"/>
          <a:srcRect/>
          <a:stretch>
            <a:fillRect/>
          </a:stretch>
        </p:blipFill>
        <p:spPr bwMode="auto">
          <a:xfrm>
            <a:off x="3276600" y="838200"/>
            <a:ext cx="5048250" cy="390525"/>
          </a:xfrm>
          <a:prstGeom prst="rect">
            <a:avLst/>
          </a:prstGeom>
          <a:noFill/>
          <a:ln w="9525">
            <a:noFill/>
            <a:miter lim="800000"/>
            <a:headEnd/>
            <a:tailEnd/>
          </a:ln>
        </p:spPr>
      </p:pic>
      <p:pic>
        <p:nvPicPr>
          <p:cNvPr id="5" name="Picture 5"/>
          <p:cNvPicPr>
            <a:picLocks noChangeAspect="1" noChangeArrowheads="1"/>
          </p:cNvPicPr>
          <p:nvPr/>
        </p:nvPicPr>
        <p:blipFill>
          <a:blip r:embed="rId3" cstate="print"/>
          <a:srcRect/>
          <a:stretch>
            <a:fillRect/>
          </a:stretch>
        </p:blipFill>
        <p:spPr bwMode="auto">
          <a:xfrm>
            <a:off x="3457575" y="1531938"/>
            <a:ext cx="4867275" cy="323850"/>
          </a:xfrm>
          <a:prstGeom prst="rect">
            <a:avLst/>
          </a:prstGeom>
          <a:noFill/>
          <a:ln w="9525">
            <a:noFill/>
            <a:miter lim="800000"/>
            <a:headEnd/>
            <a:tailEnd/>
          </a:ln>
        </p:spPr>
      </p:pic>
      <p:pic>
        <p:nvPicPr>
          <p:cNvPr id="6" name="Picture 6"/>
          <p:cNvPicPr>
            <a:picLocks noChangeAspect="1" noChangeArrowheads="1"/>
          </p:cNvPicPr>
          <p:nvPr/>
        </p:nvPicPr>
        <p:blipFill>
          <a:blip r:embed="rId4" cstate="print"/>
          <a:srcRect/>
          <a:stretch>
            <a:fillRect/>
          </a:stretch>
        </p:blipFill>
        <p:spPr bwMode="auto">
          <a:xfrm>
            <a:off x="2857500" y="2157413"/>
            <a:ext cx="5467350" cy="666750"/>
          </a:xfrm>
          <a:prstGeom prst="rect">
            <a:avLst/>
          </a:prstGeom>
          <a:noFill/>
          <a:ln w="9525">
            <a:noFill/>
            <a:miter lim="800000"/>
            <a:headEnd/>
            <a:tailEnd/>
          </a:ln>
        </p:spPr>
      </p:pic>
      <p:pic>
        <p:nvPicPr>
          <p:cNvPr id="7" name="Picture 7"/>
          <p:cNvPicPr>
            <a:picLocks noChangeAspect="1" noChangeArrowheads="1"/>
          </p:cNvPicPr>
          <p:nvPr/>
        </p:nvPicPr>
        <p:blipFill>
          <a:blip r:embed="rId5" cstate="print"/>
          <a:srcRect/>
          <a:stretch>
            <a:fillRect/>
          </a:stretch>
        </p:blipFill>
        <p:spPr bwMode="auto">
          <a:xfrm>
            <a:off x="2286000" y="3127375"/>
            <a:ext cx="6038850" cy="714375"/>
          </a:xfrm>
          <a:prstGeom prst="rect">
            <a:avLst/>
          </a:prstGeom>
          <a:noFill/>
          <a:ln w="9525">
            <a:noFill/>
            <a:miter lim="800000"/>
            <a:headEnd/>
            <a:tailEnd/>
          </a:ln>
        </p:spPr>
      </p:pic>
      <p:pic>
        <p:nvPicPr>
          <p:cNvPr id="8" name="Picture 2"/>
          <p:cNvPicPr>
            <a:picLocks noChangeAspect="1" noChangeArrowheads="1"/>
          </p:cNvPicPr>
          <p:nvPr/>
        </p:nvPicPr>
        <p:blipFill>
          <a:blip r:embed="rId6" cstate="print"/>
          <a:srcRect/>
          <a:stretch>
            <a:fillRect/>
          </a:stretch>
        </p:blipFill>
        <p:spPr bwMode="auto">
          <a:xfrm>
            <a:off x="1752600" y="4065587"/>
            <a:ext cx="6629400" cy="695325"/>
          </a:xfrm>
          <a:prstGeom prst="rect">
            <a:avLst/>
          </a:prstGeom>
          <a:noFill/>
          <a:ln w="9525">
            <a:noFill/>
            <a:miter lim="800000"/>
            <a:headEnd/>
            <a:tailEnd/>
          </a:ln>
        </p:spPr>
      </p:pic>
      <p:pic>
        <p:nvPicPr>
          <p:cNvPr id="9" name="Picture 3"/>
          <p:cNvPicPr>
            <a:picLocks noChangeAspect="1" noChangeArrowheads="1"/>
          </p:cNvPicPr>
          <p:nvPr/>
        </p:nvPicPr>
        <p:blipFill>
          <a:blip r:embed="rId7" cstate="print"/>
          <a:srcRect/>
          <a:stretch>
            <a:fillRect/>
          </a:stretch>
        </p:blipFill>
        <p:spPr bwMode="auto">
          <a:xfrm>
            <a:off x="2438400" y="5133975"/>
            <a:ext cx="5943600" cy="504825"/>
          </a:xfrm>
          <a:prstGeom prst="rect">
            <a:avLst/>
          </a:prstGeom>
          <a:noFill/>
          <a:ln w="9525">
            <a:noFill/>
            <a:miter lim="800000"/>
            <a:headEnd/>
            <a:tailEnd/>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81000" y="2070083"/>
            <a:ext cx="1752600" cy="400110"/>
          </a:xfrm>
          <a:prstGeom prst="rect">
            <a:avLst/>
          </a:prstGeom>
          <a:noFill/>
        </p:spPr>
        <p:txBody>
          <a:bodyPr wrap="square" rtlCol="0">
            <a:spAutoFit/>
          </a:bodyPr>
          <a:lstStyle/>
          <a:p>
            <a:r>
              <a:rPr lang="en-US" sz="2000" b="1" dirty="0" smtClean="0">
                <a:solidFill>
                  <a:schemeClr val="accent6">
                    <a:lumMod val="75000"/>
                  </a:schemeClr>
                </a:solidFill>
              </a:rPr>
              <a:t>Solution</a:t>
            </a:r>
            <a:endParaRPr lang="en-US" sz="2000" b="1" dirty="0">
              <a:solidFill>
                <a:schemeClr val="accent6">
                  <a:lumMod val="75000"/>
                </a:schemeClr>
              </a:solidFill>
            </a:endParaRPr>
          </a:p>
        </p:txBody>
      </p:sp>
      <p:pic>
        <p:nvPicPr>
          <p:cNvPr id="3482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838201"/>
            <a:ext cx="8572230" cy="9702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r>
              <a:rPr lang="en-US" dirty="0" smtClean="0"/>
              <a:t>Example 2</a:t>
            </a:r>
            <a:r>
              <a:rPr lang="en-US" dirty="0"/>
              <a:t>–</a:t>
            </a:r>
            <a:r>
              <a:rPr lang="en-US" dirty="0" smtClean="0"/>
              <a:t>2</a:t>
            </a:r>
            <a:endParaRPr lang="en-US" dirty="0"/>
          </a:p>
        </p:txBody>
      </p:sp>
      <p:sp>
        <p:nvSpPr>
          <p:cNvPr id="3" name="Footer Placeholder 2"/>
          <p:cNvSpPr>
            <a:spLocks noGrp="1"/>
          </p:cNvSpPr>
          <p:nvPr>
            <p:ph type="ftr" sz="quarter" idx="11"/>
          </p:nvPr>
        </p:nvSpPr>
        <p:spPr/>
        <p:txBody>
          <a:bodyPr/>
          <a:lstStyle/>
          <a:p>
            <a:r>
              <a:rPr lang="en-US" smtClean="0"/>
              <a:t>Shigley’s Mechanical Engineering Design</a:t>
            </a:r>
            <a:endParaRPr lang="en-US" dirty="0"/>
          </a:p>
        </p:txBody>
      </p:sp>
      <p:pic>
        <p:nvPicPr>
          <p:cNvPr id="3482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199" y="2514601"/>
            <a:ext cx="8496031" cy="21385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1672" y="914401"/>
            <a:ext cx="8214192" cy="309344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r>
              <a:rPr lang="en-US" dirty="0" smtClean="0"/>
              <a:t>Example </a:t>
            </a:r>
            <a:r>
              <a:rPr lang="en-US" dirty="0"/>
              <a:t>2–2 </a:t>
            </a:r>
            <a:r>
              <a:rPr lang="en-US" dirty="0" smtClean="0"/>
              <a:t>(Continued)</a:t>
            </a:r>
            <a:endParaRPr lang="en-US" dirty="0"/>
          </a:p>
        </p:txBody>
      </p:sp>
      <p:sp>
        <p:nvSpPr>
          <p:cNvPr id="3" name="Footer Placeholder 2"/>
          <p:cNvSpPr>
            <a:spLocks noGrp="1"/>
          </p:cNvSpPr>
          <p:nvPr>
            <p:ph type="ftr" sz="quarter" idx="11"/>
          </p:nvPr>
        </p:nvSpPr>
        <p:spPr/>
        <p:txBody>
          <a:bodyPr/>
          <a:lstStyle/>
          <a:p>
            <a:r>
              <a:rPr lang="en-US" smtClean="0"/>
              <a:t>Shigley’s Mechanical Engineering Design</a:t>
            </a:r>
            <a:endParaRPr lang="en-US" dirty="0"/>
          </a:p>
        </p:txBody>
      </p:sp>
      <p:sp>
        <p:nvSpPr>
          <p:cNvPr id="8" name="TextBox 7"/>
          <p:cNvSpPr txBox="1"/>
          <p:nvPr/>
        </p:nvSpPr>
        <p:spPr>
          <a:xfrm>
            <a:off x="6929078" y="2795237"/>
            <a:ext cx="1600200" cy="400110"/>
          </a:xfrm>
          <a:prstGeom prst="rect">
            <a:avLst/>
          </a:prstGeom>
          <a:noFill/>
        </p:spPr>
        <p:txBody>
          <a:bodyPr wrap="square" rtlCol="0">
            <a:spAutoFit/>
          </a:bodyPr>
          <a:lstStyle/>
          <a:p>
            <a:r>
              <a:rPr lang="en-US" sz="2000" b="1" dirty="0" smtClean="0">
                <a:solidFill>
                  <a:schemeClr val="accent6">
                    <a:lumMod val="75000"/>
                  </a:schemeClr>
                </a:solidFill>
              </a:rPr>
              <a:t>Answer</a:t>
            </a:r>
            <a:endParaRPr lang="en-US" sz="2000" b="1" dirty="0">
              <a:solidFill>
                <a:schemeClr val="accent6">
                  <a:lumMod val="75000"/>
                </a:schemeClr>
              </a:solidFill>
            </a:endParaRPr>
          </a:p>
        </p:txBody>
      </p:sp>
      <p:sp>
        <p:nvSpPr>
          <p:cNvPr id="9" name="TextBox 8"/>
          <p:cNvSpPr txBox="1"/>
          <p:nvPr/>
        </p:nvSpPr>
        <p:spPr>
          <a:xfrm>
            <a:off x="6955332" y="3429000"/>
            <a:ext cx="1600200" cy="400110"/>
          </a:xfrm>
          <a:prstGeom prst="rect">
            <a:avLst/>
          </a:prstGeom>
          <a:noFill/>
        </p:spPr>
        <p:txBody>
          <a:bodyPr wrap="square" rtlCol="0">
            <a:spAutoFit/>
          </a:bodyPr>
          <a:lstStyle/>
          <a:p>
            <a:r>
              <a:rPr lang="en-US" sz="2000" b="1" dirty="0" smtClean="0">
                <a:solidFill>
                  <a:schemeClr val="accent6">
                    <a:lumMod val="75000"/>
                  </a:schemeClr>
                </a:solidFill>
              </a:rPr>
              <a:t>Answer</a:t>
            </a:r>
            <a:endParaRPr lang="en-US" sz="2000" b="1" dirty="0">
              <a:solidFill>
                <a:schemeClr val="accent6">
                  <a:lumMod val="75000"/>
                </a:schemeClr>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Hardness</a:t>
            </a:r>
            <a:endParaRPr lang="en-US" dirty="0"/>
          </a:p>
        </p:txBody>
      </p:sp>
      <p:sp>
        <p:nvSpPr>
          <p:cNvPr id="3" name="Content Placeholder 2"/>
          <p:cNvSpPr>
            <a:spLocks noGrp="1"/>
          </p:cNvSpPr>
          <p:nvPr>
            <p:ph idx="1"/>
          </p:nvPr>
        </p:nvSpPr>
        <p:spPr>
          <a:xfrm>
            <a:off x="381000" y="838200"/>
            <a:ext cx="8534400" cy="5791200"/>
          </a:xfrm>
        </p:spPr>
        <p:txBody>
          <a:bodyPr/>
          <a:lstStyle/>
          <a:p>
            <a:r>
              <a:rPr lang="en-US" i="1" dirty="0" smtClean="0"/>
              <a:t>Hardness</a:t>
            </a:r>
            <a:r>
              <a:rPr lang="en-US" dirty="0" smtClean="0"/>
              <a:t> – The resistance of a material to penetration by a pointed tool</a:t>
            </a:r>
          </a:p>
          <a:p>
            <a:r>
              <a:rPr lang="en-US" dirty="0" smtClean="0"/>
              <a:t>Two most common hardness-measuring systems</a:t>
            </a:r>
          </a:p>
          <a:p>
            <a:pPr lvl="1"/>
            <a:r>
              <a:rPr lang="en-US" dirty="0" smtClean="0"/>
              <a:t>Rockwell</a:t>
            </a:r>
          </a:p>
          <a:p>
            <a:pPr lvl="2"/>
            <a:r>
              <a:rPr lang="en-US" dirty="0" smtClean="0"/>
              <a:t>A, B, and C scales</a:t>
            </a:r>
          </a:p>
          <a:p>
            <a:pPr lvl="2"/>
            <a:r>
              <a:rPr lang="en-US" dirty="0" smtClean="0"/>
              <a:t>Specified indenters and loads for each scale</a:t>
            </a:r>
          </a:p>
          <a:p>
            <a:pPr lvl="2"/>
            <a:r>
              <a:rPr lang="en-US" dirty="0" smtClean="0"/>
              <a:t>Hardness numbers are relative</a:t>
            </a:r>
          </a:p>
          <a:p>
            <a:pPr lvl="1"/>
            <a:r>
              <a:rPr lang="en-US" dirty="0" err="1" smtClean="0"/>
              <a:t>Brinell</a:t>
            </a:r>
            <a:endParaRPr lang="en-US" dirty="0" smtClean="0"/>
          </a:p>
          <a:p>
            <a:pPr lvl="2"/>
            <a:r>
              <a:rPr lang="en-US" dirty="0" smtClean="0"/>
              <a:t>Hardness number </a:t>
            </a:r>
            <a:r>
              <a:rPr lang="en-US" i="1" dirty="0" smtClean="0"/>
              <a:t>H</a:t>
            </a:r>
            <a:r>
              <a:rPr lang="en-US" i="1" baseline="-25000" dirty="0" smtClean="0"/>
              <a:t>B</a:t>
            </a:r>
            <a:r>
              <a:rPr lang="en-US" i="1" dirty="0" smtClean="0"/>
              <a:t> </a:t>
            </a:r>
            <a:r>
              <a:rPr lang="en-US" dirty="0" smtClean="0"/>
              <a:t>is the applied load divided by the spherical surface area of the indentation</a:t>
            </a:r>
          </a:p>
        </p:txBody>
      </p:sp>
      <p:sp>
        <p:nvSpPr>
          <p:cNvPr id="4" name="Footer Placeholder 3"/>
          <p:cNvSpPr>
            <a:spLocks noGrp="1"/>
          </p:cNvSpPr>
          <p:nvPr>
            <p:ph type="ftr" sz="quarter" idx="11"/>
          </p:nvPr>
        </p:nvSpPr>
        <p:spPr/>
        <p:txBody>
          <a:bodyPr/>
          <a:lstStyle/>
          <a:p>
            <a:r>
              <a:rPr lang="en-US" smtClean="0"/>
              <a:t>Shigley’s Mechanical Engineering Design</a:t>
            </a:r>
            <a:endParaRPr 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Standard Tensile Test</a:t>
            </a:r>
            <a:endParaRPr lang="en-US" dirty="0"/>
          </a:p>
        </p:txBody>
      </p:sp>
      <p:sp>
        <p:nvSpPr>
          <p:cNvPr id="3" name="Content Placeholder 2"/>
          <p:cNvSpPr>
            <a:spLocks noGrp="1"/>
          </p:cNvSpPr>
          <p:nvPr>
            <p:ph idx="1"/>
          </p:nvPr>
        </p:nvSpPr>
        <p:spPr>
          <a:xfrm>
            <a:off x="381000" y="2362200"/>
            <a:ext cx="8305800" cy="3886200"/>
          </a:xfrm>
        </p:spPr>
        <p:txBody>
          <a:bodyPr/>
          <a:lstStyle/>
          <a:p>
            <a:r>
              <a:rPr lang="en-US" dirty="0" smtClean="0"/>
              <a:t>Used to obtain material characteristics and strengths</a:t>
            </a:r>
          </a:p>
          <a:p>
            <a:r>
              <a:rPr lang="en-US" dirty="0" smtClean="0"/>
              <a:t>Loaded in tension with slowly increasing </a:t>
            </a:r>
            <a:r>
              <a:rPr lang="en-US" i="1" dirty="0" smtClean="0"/>
              <a:t>P</a:t>
            </a:r>
            <a:endParaRPr lang="en-US" dirty="0" smtClean="0"/>
          </a:p>
          <a:p>
            <a:r>
              <a:rPr lang="en-US" dirty="0" smtClean="0"/>
              <a:t>Load and deflection are recorded</a:t>
            </a:r>
            <a:endParaRPr lang="en-US" dirty="0"/>
          </a:p>
        </p:txBody>
      </p:sp>
      <p:sp>
        <p:nvSpPr>
          <p:cNvPr id="4" name="Footer Placeholder 3"/>
          <p:cNvSpPr>
            <a:spLocks noGrp="1"/>
          </p:cNvSpPr>
          <p:nvPr>
            <p:ph type="ftr" sz="quarter" idx="11"/>
          </p:nvPr>
        </p:nvSpPr>
        <p:spPr/>
        <p:txBody>
          <a:bodyPr/>
          <a:lstStyle/>
          <a:p>
            <a:r>
              <a:rPr lang="en-US" smtClean="0"/>
              <a:t>Shigley’s Mechanical Engineering Design</a:t>
            </a:r>
            <a:endParaRPr lang="en-US" dirty="0"/>
          </a:p>
        </p:txBody>
      </p:sp>
      <p:pic>
        <p:nvPicPr>
          <p:cNvPr id="5" name="Picture 6" descr="bud29281_0201"/>
          <p:cNvPicPr>
            <a:picLocks noChangeAspect="1" noChangeArrowheads="1"/>
          </p:cNvPicPr>
          <p:nvPr/>
        </p:nvPicPr>
        <p:blipFill>
          <a:blip r:embed="rId2" cstate="print"/>
          <a:srcRect t="14027"/>
          <a:stretch>
            <a:fillRect/>
          </a:stretch>
        </p:blipFill>
        <p:spPr bwMode="auto">
          <a:xfrm>
            <a:off x="1676400" y="1046675"/>
            <a:ext cx="5916613" cy="1086925"/>
          </a:xfrm>
          <a:prstGeom prst="rect">
            <a:avLst/>
          </a:prstGeom>
          <a:noFill/>
        </p:spPr>
      </p:pic>
      <p:sp>
        <p:nvSpPr>
          <p:cNvPr id="6" name="TextBox 5"/>
          <p:cNvSpPr txBox="1"/>
          <p:nvPr/>
        </p:nvSpPr>
        <p:spPr>
          <a:xfrm>
            <a:off x="6629400" y="1676400"/>
            <a:ext cx="1447800" cy="461665"/>
          </a:xfrm>
          <a:prstGeom prst="rect">
            <a:avLst/>
          </a:prstGeom>
          <a:noFill/>
        </p:spPr>
        <p:txBody>
          <a:bodyPr wrap="square" rtlCol="0">
            <a:spAutoFit/>
          </a:bodyPr>
          <a:lstStyle/>
          <a:p>
            <a:r>
              <a:rPr lang="en-US" sz="2400" dirty="0" smtClean="0"/>
              <a:t>Fig. 2–1</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Strength and Hardness</a:t>
            </a:r>
            <a:endParaRPr lang="en-US" dirty="0"/>
          </a:p>
        </p:txBody>
      </p:sp>
      <p:sp>
        <p:nvSpPr>
          <p:cNvPr id="3" name="Content Placeholder 2"/>
          <p:cNvSpPr>
            <a:spLocks noGrp="1"/>
          </p:cNvSpPr>
          <p:nvPr>
            <p:ph idx="1"/>
          </p:nvPr>
        </p:nvSpPr>
        <p:spPr>
          <a:xfrm>
            <a:off x="381000" y="838200"/>
            <a:ext cx="8534400" cy="5791200"/>
          </a:xfrm>
        </p:spPr>
        <p:txBody>
          <a:bodyPr/>
          <a:lstStyle/>
          <a:p>
            <a:r>
              <a:rPr lang="en-US" dirty="0" smtClean="0"/>
              <a:t>For many materials, relationship between ultimate strength and </a:t>
            </a:r>
            <a:r>
              <a:rPr lang="en-US" dirty="0" err="1" smtClean="0"/>
              <a:t>Brinell</a:t>
            </a:r>
            <a:r>
              <a:rPr lang="en-US" dirty="0" smtClean="0"/>
              <a:t> hardness number is roughly linear</a:t>
            </a:r>
          </a:p>
          <a:p>
            <a:r>
              <a:rPr lang="en-US" dirty="0" smtClean="0"/>
              <a:t>For steels</a:t>
            </a:r>
          </a:p>
          <a:p>
            <a:endParaRPr lang="en-US" dirty="0" smtClean="0"/>
          </a:p>
          <a:p>
            <a:endParaRPr lang="en-US" dirty="0" smtClean="0"/>
          </a:p>
          <a:p>
            <a:endParaRPr lang="en-US" dirty="0" smtClean="0"/>
          </a:p>
          <a:p>
            <a:r>
              <a:rPr lang="en-US" dirty="0" smtClean="0"/>
              <a:t>For cast iron</a:t>
            </a:r>
          </a:p>
          <a:p>
            <a:endParaRPr lang="en-US" dirty="0" smtClean="0"/>
          </a:p>
          <a:p>
            <a:endParaRPr lang="en-US" dirty="0" smtClean="0"/>
          </a:p>
          <a:p>
            <a:endParaRPr lang="en-US" dirty="0" smtClean="0"/>
          </a:p>
        </p:txBody>
      </p:sp>
      <p:sp>
        <p:nvSpPr>
          <p:cNvPr id="4" name="Footer Placeholder 3"/>
          <p:cNvSpPr>
            <a:spLocks noGrp="1"/>
          </p:cNvSpPr>
          <p:nvPr>
            <p:ph type="ftr" sz="quarter" idx="11"/>
          </p:nvPr>
        </p:nvSpPr>
        <p:spPr/>
        <p:txBody>
          <a:bodyPr/>
          <a:lstStyle/>
          <a:p>
            <a:r>
              <a:rPr lang="en-US" smtClean="0"/>
              <a:t>Shigley’s Mechanical Engineering Design</a:t>
            </a:r>
            <a:endParaRPr lang="en-US" dirty="0"/>
          </a:p>
        </p:txBody>
      </p:sp>
      <p:pic>
        <p:nvPicPr>
          <p:cNvPr id="5" name="Picture 4"/>
          <p:cNvPicPr>
            <a:picLocks noChangeAspect="1" noChangeArrowheads="1"/>
          </p:cNvPicPr>
          <p:nvPr/>
        </p:nvPicPr>
        <p:blipFill>
          <a:blip r:embed="rId2" cstate="print"/>
          <a:srcRect/>
          <a:stretch>
            <a:fillRect/>
          </a:stretch>
        </p:blipFill>
        <p:spPr bwMode="auto">
          <a:xfrm>
            <a:off x="2209800" y="2133600"/>
            <a:ext cx="5791200" cy="742950"/>
          </a:xfrm>
          <a:prstGeom prst="rect">
            <a:avLst/>
          </a:prstGeom>
          <a:noFill/>
          <a:ln w="9525">
            <a:noFill/>
            <a:miter lim="800000"/>
            <a:headEnd/>
            <a:tailEnd/>
          </a:ln>
        </p:spPr>
      </p:pic>
      <p:pic>
        <p:nvPicPr>
          <p:cNvPr id="6" name="Picture 5"/>
          <p:cNvPicPr>
            <a:picLocks noChangeAspect="1" noChangeArrowheads="1"/>
          </p:cNvPicPr>
          <p:nvPr/>
        </p:nvPicPr>
        <p:blipFill>
          <a:blip r:embed="rId3" cstate="print"/>
          <a:srcRect/>
          <a:stretch>
            <a:fillRect/>
          </a:stretch>
        </p:blipFill>
        <p:spPr bwMode="auto">
          <a:xfrm>
            <a:off x="2019300" y="3962400"/>
            <a:ext cx="6029325" cy="733425"/>
          </a:xfrm>
          <a:prstGeom prst="rect">
            <a:avLst/>
          </a:prstGeom>
          <a:noFill/>
          <a:ln w="9525">
            <a:noFill/>
            <a:miter lim="800000"/>
            <a:headEnd/>
            <a:tailEnd/>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327852" y="2167637"/>
            <a:ext cx="1752600" cy="400110"/>
          </a:xfrm>
          <a:prstGeom prst="rect">
            <a:avLst/>
          </a:prstGeom>
          <a:noFill/>
        </p:spPr>
        <p:txBody>
          <a:bodyPr wrap="square" rtlCol="0">
            <a:spAutoFit/>
          </a:bodyPr>
          <a:lstStyle/>
          <a:p>
            <a:r>
              <a:rPr lang="en-US" sz="2000" b="1" dirty="0" smtClean="0">
                <a:solidFill>
                  <a:schemeClr val="accent6">
                    <a:lumMod val="75000"/>
                  </a:schemeClr>
                </a:solidFill>
              </a:rPr>
              <a:t>Solution</a:t>
            </a:r>
            <a:endParaRPr lang="en-US" sz="2000" b="1" dirty="0">
              <a:solidFill>
                <a:schemeClr val="accent6">
                  <a:lumMod val="75000"/>
                </a:schemeClr>
              </a:solidFill>
            </a:endParaRPr>
          </a:p>
        </p:txBody>
      </p:sp>
      <p:pic>
        <p:nvPicPr>
          <p:cNvPr id="3686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2521574"/>
            <a:ext cx="8549879" cy="22468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686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0" y="762000"/>
            <a:ext cx="8534399" cy="9818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r>
              <a:rPr lang="en-US" dirty="0" smtClean="0"/>
              <a:t>Example 2–3</a:t>
            </a:r>
            <a:endParaRPr lang="en-US" dirty="0"/>
          </a:p>
        </p:txBody>
      </p:sp>
      <p:sp>
        <p:nvSpPr>
          <p:cNvPr id="3" name="Footer Placeholder 2"/>
          <p:cNvSpPr>
            <a:spLocks noGrp="1"/>
          </p:cNvSpPr>
          <p:nvPr>
            <p:ph type="ftr" sz="quarter" idx="11"/>
          </p:nvPr>
        </p:nvSpPr>
        <p:spPr/>
        <p:txBody>
          <a:bodyPr/>
          <a:lstStyle/>
          <a:p>
            <a:r>
              <a:rPr lang="en-US" smtClean="0"/>
              <a:t>Shigley’s Mechanical Engineering Design</a:t>
            </a:r>
            <a:endParaRPr lang="en-US" dirty="0"/>
          </a:p>
        </p:txBody>
      </p:sp>
      <p:sp>
        <p:nvSpPr>
          <p:cNvPr id="9" name="TextBox 8"/>
          <p:cNvSpPr txBox="1"/>
          <p:nvPr/>
        </p:nvSpPr>
        <p:spPr>
          <a:xfrm>
            <a:off x="6598023" y="3200400"/>
            <a:ext cx="1600200" cy="400110"/>
          </a:xfrm>
          <a:prstGeom prst="rect">
            <a:avLst/>
          </a:prstGeom>
          <a:noFill/>
        </p:spPr>
        <p:txBody>
          <a:bodyPr wrap="square" rtlCol="0">
            <a:spAutoFit/>
          </a:bodyPr>
          <a:lstStyle/>
          <a:p>
            <a:r>
              <a:rPr lang="en-US" sz="2000" b="1" dirty="0" smtClean="0">
                <a:solidFill>
                  <a:schemeClr val="accent6">
                    <a:lumMod val="75000"/>
                  </a:schemeClr>
                </a:solidFill>
              </a:rPr>
              <a:t>Answer</a:t>
            </a:r>
            <a:endParaRPr lang="en-US" sz="2000" b="1" dirty="0">
              <a:solidFill>
                <a:schemeClr val="accent6">
                  <a:lumMod val="75000"/>
                </a:schemeClr>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Impact Properties</a:t>
            </a:r>
            <a:endParaRPr lang="en-US" dirty="0"/>
          </a:p>
        </p:txBody>
      </p:sp>
      <p:sp>
        <p:nvSpPr>
          <p:cNvPr id="3" name="Content Placeholder 2"/>
          <p:cNvSpPr>
            <a:spLocks noGrp="1"/>
          </p:cNvSpPr>
          <p:nvPr>
            <p:ph idx="1"/>
          </p:nvPr>
        </p:nvSpPr>
        <p:spPr>
          <a:xfrm>
            <a:off x="381000" y="838200"/>
            <a:ext cx="8382000" cy="5257800"/>
          </a:xfrm>
        </p:spPr>
        <p:txBody>
          <a:bodyPr/>
          <a:lstStyle/>
          <a:p>
            <a:r>
              <a:rPr lang="en-US" dirty="0" err="1" smtClean="0"/>
              <a:t>Charpy</a:t>
            </a:r>
            <a:r>
              <a:rPr lang="en-US" dirty="0" smtClean="0"/>
              <a:t> notched-bar test used to determine brittleness and impact strength</a:t>
            </a:r>
          </a:p>
          <a:p>
            <a:r>
              <a:rPr lang="en-US" dirty="0" smtClean="0"/>
              <a:t>Specimen struck by pendulum</a:t>
            </a:r>
          </a:p>
          <a:p>
            <a:r>
              <a:rPr lang="en-US" dirty="0" smtClean="0"/>
              <a:t>Energy absorbed, called </a:t>
            </a:r>
            <a:r>
              <a:rPr lang="en-US" i="1" dirty="0" smtClean="0"/>
              <a:t>impact value</a:t>
            </a:r>
            <a:r>
              <a:rPr lang="en-US" dirty="0" smtClean="0"/>
              <a:t>, is computed from height of swing after fracture</a:t>
            </a:r>
          </a:p>
        </p:txBody>
      </p:sp>
      <p:sp>
        <p:nvSpPr>
          <p:cNvPr id="4" name="Footer Placeholder 3"/>
          <p:cNvSpPr>
            <a:spLocks noGrp="1"/>
          </p:cNvSpPr>
          <p:nvPr>
            <p:ph type="ftr" sz="quarter" idx="11"/>
          </p:nvPr>
        </p:nvSpPr>
        <p:spPr/>
        <p:txBody>
          <a:bodyPr/>
          <a:lstStyle/>
          <a:p>
            <a:r>
              <a:rPr lang="en-US" smtClean="0"/>
              <a:t>Shigley’s Mechanical Engineering Design</a:t>
            </a:r>
            <a:endParaRPr lang="en-US"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0" y="1676400"/>
            <a:ext cx="5188776" cy="3886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r>
              <a:rPr lang="en-US" dirty="0" smtClean="0"/>
              <a:t>Effect of Temperature on Impact</a:t>
            </a:r>
            <a:endParaRPr lang="en-US" dirty="0"/>
          </a:p>
        </p:txBody>
      </p:sp>
      <p:sp>
        <p:nvSpPr>
          <p:cNvPr id="3" name="Content Placeholder 2"/>
          <p:cNvSpPr>
            <a:spLocks noGrp="1"/>
          </p:cNvSpPr>
          <p:nvPr>
            <p:ph idx="1"/>
          </p:nvPr>
        </p:nvSpPr>
        <p:spPr>
          <a:xfrm>
            <a:off x="381000" y="838200"/>
            <a:ext cx="8382000" cy="1600200"/>
          </a:xfrm>
        </p:spPr>
        <p:txBody>
          <a:bodyPr/>
          <a:lstStyle/>
          <a:p>
            <a:r>
              <a:rPr lang="en-US" dirty="0" smtClean="0"/>
              <a:t>Some materials experience a sharp transition from ductile to brittle at a certain temperature</a:t>
            </a:r>
            <a:endParaRPr lang="en-US" dirty="0"/>
          </a:p>
        </p:txBody>
      </p:sp>
      <p:sp>
        <p:nvSpPr>
          <p:cNvPr id="4" name="Footer Placeholder 3"/>
          <p:cNvSpPr>
            <a:spLocks noGrp="1"/>
          </p:cNvSpPr>
          <p:nvPr>
            <p:ph type="ftr" sz="quarter" idx="11"/>
          </p:nvPr>
        </p:nvSpPr>
        <p:spPr/>
        <p:txBody>
          <a:bodyPr/>
          <a:lstStyle/>
          <a:p>
            <a:r>
              <a:rPr lang="en-US" smtClean="0"/>
              <a:t>Shigley’s Mechanical Engineering Design</a:t>
            </a:r>
            <a:endParaRPr lang="en-US" dirty="0"/>
          </a:p>
        </p:txBody>
      </p:sp>
      <p:sp>
        <p:nvSpPr>
          <p:cNvPr id="7" name="TextBox 6"/>
          <p:cNvSpPr txBox="1"/>
          <p:nvPr/>
        </p:nvSpPr>
        <p:spPr>
          <a:xfrm>
            <a:off x="3962400" y="5638800"/>
            <a:ext cx="1676400" cy="461665"/>
          </a:xfrm>
          <a:prstGeom prst="rect">
            <a:avLst/>
          </a:prstGeom>
          <a:noFill/>
        </p:spPr>
        <p:txBody>
          <a:bodyPr wrap="square" rtlCol="0">
            <a:spAutoFit/>
          </a:bodyPr>
          <a:lstStyle/>
          <a:p>
            <a:r>
              <a:rPr lang="en-US" sz="2400" dirty="0" smtClean="0"/>
              <a:t>Fig. 2–7</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Effect of Strain Rate on Impact</a:t>
            </a:r>
            <a:endParaRPr lang="en-US" dirty="0"/>
          </a:p>
        </p:txBody>
      </p:sp>
      <p:sp>
        <p:nvSpPr>
          <p:cNvPr id="3" name="Content Placeholder 2"/>
          <p:cNvSpPr>
            <a:spLocks noGrp="1"/>
          </p:cNvSpPr>
          <p:nvPr>
            <p:ph idx="1"/>
          </p:nvPr>
        </p:nvSpPr>
        <p:spPr>
          <a:xfrm>
            <a:off x="381000" y="838200"/>
            <a:ext cx="3733800" cy="5334000"/>
          </a:xfrm>
        </p:spPr>
        <p:txBody>
          <a:bodyPr>
            <a:normAutofit/>
          </a:bodyPr>
          <a:lstStyle/>
          <a:p>
            <a:r>
              <a:rPr lang="en-US" dirty="0" smtClean="0"/>
              <a:t>Average strain rate for stress-strain diagram is </a:t>
            </a:r>
            <a:r>
              <a:rPr lang="en-US" dirty="0" smtClean="0"/>
              <a:t>0.025 mm/(</a:t>
            </a:r>
            <a:r>
              <a:rPr lang="en-US" dirty="0" err="1" smtClean="0"/>
              <a:t>mm·s</a:t>
            </a:r>
            <a:r>
              <a:rPr lang="en-US" dirty="0" smtClean="0"/>
              <a:t>)</a:t>
            </a:r>
          </a:p>
          <a:p>
            <a:r>
              <a:rPr lang="en-US" dirty="0" smtClean="0"/>
              <a:t>Increasing strain rate increases strengths</a:t>
            </a:r>
          </a:p>
          <a:p>
            <a:r>
              <a:rPr lang="en-US" dirty="0" smtClean="0"/>
              <a:t>Due to yield strength approaching ultimate strength, a mild steel could be expected to behave elastically through practically its entire strength range under impact conditions</a:t>
            </a:r>
            <a:endParaRPr lang="en-US" dirty="0"/>
          </a:p>
        </p:txBody>
      </p:sp>
      <p:sp>
        <p:nvSpPr>
          <p:cNvPr id="4" name="Footer Placeholder 3"/>
          <p:cNvSpPr>
            <a:spLocks noGrp="1"/>
          </p:cNvSpPr>
          <p:nvPr>
            <p:ph type="ftr" sz="quarter" idx="11"/>
          </p:nvPr>
        </p:nvSpPr>
        <p:spPr/>
        <p:txBody>
          <a:bodyPr/>
          <a:lstStyle/>
          <a:p>
            <a:r>
              <a:rPr lang="en-US" smtClean="0"/>
              <a:t>Shigley’s Mechanical Engineering Design</a:t>
            </a:r>
            <a:endParaRPr lang="en-US" dirty="0"/>
          </a:p>
        </p:txBody>
      </p:sp>
      <p:pic>
        <p:nvPicPr>
          <p:cNvPr id="5" name="Picture 4" descr="bud29281_0208"/>
          <p:cNvPicPr>
            <a:picLocks noChangeAspect="1" noChangeArrowheads="1"/>
          </p:cNvPicPr>
          <p:nvPr/>
        </p:nvPicPr>
        <p:blipFill>
          <a:blip r:embed="rId2" cstate="print"/>
          <a:srcRect t="5023"/>
          <a:stretch>
            <a:fillRect/>
          </a:stretch>
        </p:blipFill>
        <p:spPr bwMode="auto">
          <a:xfrm>
            <a:off x="4114800" y="762000"/>
            <a:ext cx="4876800" cy="4342651"/>
          </a:xfrm>
          <a:prstGeom prst="rect">
            <a:avLst/>
          </a:prstGeom>
          <a:noFill/>
        </p:spPr>
      </p:pic>
      <p:sp>
        <p:nvSpPr>
          <p:cNvPr id="6" name="TextBox 5"/>
          <p:cNvSpPr txBox="1"/>
          <p:nvPr/>
        </p:nvSpPr>
        <p:spPr>
          <a:xfrm>
            <a:off x="5715000" y="5105400"/>
            <a:ext cx="1676400" cy="461665"/>
          </a:xfrm>
          <a:prstGeom prst="rect">
            <a:avLst/>
          </a:prstGeom>
          <a:noFill/>
        </p:spPr>
        <p:txBody>
          <a:bodyPr wrap="square" rtlCol="0">
            <a:spAutoFit/>
          </a:bodyPr>
          <a:lstStyle/>
          <a:p>
            <a:r>
              <a:rPr lang="en-US" sz="2400" dirty="0" smtClean="0"/>
              <a:t>Fig. 2–8</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Temperature Effects on Strengths</a:t>
            </a:r>
            <a:endParaRPr lang="en-US" dirty="0"/>
          </a:p>
        </p:txBody>
      </p:sp>
      <p:sp>
        <p:nvSpPr>
          <p:cNvPr id="3" name="Content Placeholder 2"/>
          <p:cNvSpPr>
            <a:spLocks noGrp="1"/>
          </p:cNvSpPr>
          <p:nvPr>
            <p:ph idx="1"/>
          </p:nvPr>
        </p:nvSpPr>
        <p:spPr/>
        <p:txBody>
          <a:bodyPr/>
          <a:lstStyle/>
          <a:p>
            <a:r>
              <a:rPr lang="en-US" dirty="0" smtClean="0"/>
              <a:t>Plot of strength vs. temperature for carbon and alloy steels</a:t>
            </a:r>
          </a:p>
          <a:p>
            <a:r>
              <a:rPr lang="en-US" dirty="0" smtClean="0"/>
              <a:t>As temperature increases above room temperature</a:t>
            </a:r>
          </a:p>
          <a:p>
            <a:pPr lvl="1"/>
            <a:r>
              <a:rPr lang="en-US" i="1" dirty="0" err="1" smtClean="0"/>
              <a:t>S</a:t>
            </a:r>
            <a:r>
              <a:rPr lang="en-US" i="1" baseline="-25000" dirty="0" err="1" smtClean="0"/>
              <a:t>ut</a:t>
            </a:r>
            <a:r>
              <a:rPr lang="en-US" i="1" dirty="0" smtClean="0"/>
              <a:t> </a:t>
            </a:r>
            <a:r>
              <a:rPr lang="en-US" dirty="0" smtClean="0"/>
              <a:t>increase slightly, then decreases significantly</a:t>
            </a:r>
          </a:p>
          <a:p>
            <a:pPr lvl="1"/>
            <a:r>
              <a:rPr lang="en-US" i="1" dirty="0" err="1" smtClean="0"/>
              <a:t>S</a:t>
            </a:r>
            <a:r>
              <a:rPr lang="en-US" i="1" baseline="-25000" dirty="0" err="1" smtClean="0"/>
              <a:t>y</a:t>
            </a:r>
            <a:r>
              <a:rPr lang="en-US" dirty="0" smtClean="0"/>
              <a:t> decreases continuously</a:t>
            </a:r>
          </a:p>
          <a:p>
            <a:pPr lvl="1"/>
            <a:r>
              <a:rPr lang="en-US" dirty="0" smtClean="0"/>
              <a:t>Results in increased ductility</a:t>
            </a:r>
            <a:endParaRPr lang="en-US" dirty="0"/>
          </a:p>
        </p:txBody>
      </p:sp>
      <p:sp>
        <p:nvSpPr>
          <p:cNvPr id="4" name="Footer Placeholder 3"/>
          <p:cNvSpPr>
            <a:spLocks noGrp="1"/>
          </p:cNvSpPr>
          <p:nvPr>
            <p:ph type="ftr" sz="quarter" idx="11"/>
          </p:nvPr>
        </p:nvSpPr>
        <p:spPr/>
        <p:txBody>
          <a:bodyPr/>
          <a:lstStyle/>
          <a:p>
            <a:r>
              <a:rPr lang="en-US" smtClean="0"/>
              <a:t>Shigley’s Mechanical Engineering Design</a:t>
            </a:r>
            <a:endParaRPr lang="en-US" dirty="0"/>
          </a:p>
        </p:txBody>
      </p:sp>
      <p:pic>
        <p:nvPicPr>
          <p:cNvPr id="5" name="Picture 4" descr="bud29281_0209"/>
          <p:cNvPicPr>
            <a:picLocks noChangeAspect="1" noChangeArrowheads="1"/>
          </p:cNvPicPr>
          <p:nvPr/>
        </p:nvPicPr>
        <p:blipFill>
          <a:blip r:embed="rId2" cstate="print"/>
          <a:srcRect l="5172" t="5791" r="8621"/>
          <a:stretch>
            <a:fillRect/>
          </a:stretch>
        </p:blipFill>
        <p:spPr bwMode="auto">
          <a:xfrm>
            <a:off x="4572000" y="914400"/>
            <a:ext cx="4419600" cy="3907663"/>
          </a:xfrm>
          <a:prstGeom prst="rect">
            <a:avLst/>
          </a:prstGeom>
          <a:noFill/>
        </p:spPr>
      </p:pic>
      <p:sp>
        <p:nvSpPr>
          <p:cNvPr id="6" name="TextBox 5"/>
          <p:cNvSpPr txBox="1"/>
          <p:nvPr/>
        </p:nvSpPr>
        <p:spPr>
          <a:xfrm>
            <a:off x="6248400" y="4876800"/>
            <a:ext cx="1676400" cy="461665"/>
          </a:xfrm>
          <a:prstGeom prst="rect">
            <a:avLst/>
          </a:prstGeom>
          <a:noFill/>
        </p:spPr>
        <p:txBody>
          <a:bodyPr wrap="square" rtlCol="0">
            <a:spAutoFit/>
          </a:bodyPr>
          <a:lstStyle/>
          <a:p>
            <a:r>
              <a:rPr lang="en-US" sz="2400" dirty="0" smtClean="0"/>
              <a:t>Fig. 2–9</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Creep</a:t>
            </a:r>
            <a:endParaRPr lang="en-US" dirty="0"/>
          </a:p>
        </p:txBody>
      </p:sp>
      <p:sp>
        <p:nvSpPr>
          <p:cNvPr id="3" name="Content Placeholder 2"/>
          <p:cNvSpPr>
            <a:spLocks noGrp="1"/>
          </p:cNvSpPr>
          <p:nvPr>
            <p:ph idx="1"/>
          </p:nvPr>
        </p:nvSpPr>
        <p:spPr>
          <a:xfrm>
            <a:off x="381000" y="838200"/>
            <a:ext cx="4800600" cy="6019800"/>
          </a:xfrm>
        </p:spPr>
        <p:txBody>
          <a:bodyPr>
            <a:normAutofit/>
          </a:bodyPr>
          <a:lstStyle/>
          <a:p>
            <a:r>
              <a:rPr lang="en-US" i="1" dirty="0" smtClean="0"/>
              <a:t>Creep</a:t>
            </a:r>
            <a:r>
              <a:rPr lang="en-US" dirty="0" smtClean="0"/>
              <a:t> – a continuous deformation under load for long periods of time at elevated temperatures</a:t>
            </a:r>
          </a:p>
          <a:p>
            <a:r>
              <a:rPr lang="en-US" dirty="0" smtClean="0"/>
              <a:t>Often exhibits three stages</a:t>
            </a:r>
          </a:p>
          <a:p>
            <a:pPr lvl="1"/>
            <a:r>
              <a:rPr lang="en-US" dirty="0" smtClean="0"/>
              <a:t>1</a:t>
            </a:r>
            <a:r>
              <a:rPr lang="en-US" baseline="30000" dirty="0" smtClean="0"/>
              <a:t>st</a:t>
            </a:r>
            <a:r>
              <a:rPr lang="en-US" dirty="0" smtClean="0"/>
              <a:t> stage: elastic and plastic deformation; decreasing creep rate due to strain hardening</a:t>
            </a:r>
          </a:p>
          <a:p>
            <a:pPr lvl="1"/>
            <a:r>
              <a:rPr lang="en-US" dirty="0" smtClean="0"/>
              <a:t>2</a:t>
            </a:r>
            <a:r>
              <a:rPr lang="en-US" baseline="30000" dirty="0" smtClean="0"/>
              <a:t>nd</a:t>
            </a:r>
            <a:r>
              <a:rPr lang="en-US" dirty="0" smtClean="0"/>
              <a:t> stage: constant minimum creep rate caused by the annealing effect</a:t>
            </a:r>
          </a:p>
          <a:p>
            <a:pPr lvl="1"/>
            <a:r>
              <a:rPr lang="en-US" dirty="0" smtClean="0"/>
              <a:t>3</a:t>
            </a:r>
            <a:r>
              <a:rPr lang="en-US" baseline="30000" dirty="0" smtClean="0"/>
              <a:t>rd</a:t>
            </a:r>
            <a:r>
              <a:rPr lang="en-US" dirty="0" smtClean="0"/>
              <a:t> stage: considerable reduction in area; increased true stress; higher creep rate leading to fracture</a:t>
            </a:r>
            <a:endParaRPr lang="en-US" dirty="0"/>
          </a:p>
        </p:txBody>
      </p:sp>
      <p:sp>
        <p:nvSpPr>
          <p:cNvPr id="4" name="Footer Placeholder 3"/>
          <p:cNvSpPr>
            <a:spLocks noGrp="1"/>
          </p:cNvSpPr>
          <p:nvPr>
            <p:ph type="ftr" sz="quarter" idx="11"/>
          </p:nvPr>
        </p:nvSpPr>
        <p:spPr/>
        <p:txBody>
          <a:bodyPr/>
          <a:lstStyle/>
          <a:p>
            <a:r>
              <a:rPr lang="en-US" smtClean="0"/>
              <a:t>Shigley’s Mechanical Engineering Design</a:t>
            </a:r>
            <a:endParaRPr lang="en-US" dirty="0"/>
          </a:p>
        </p:txBody>
      </p:sp>
      <p:pic>
        <p:nvPicPr>
          <p:cNvPr id="5" name="Picture 4" descr="bud29281_0210"/>
          <p:cNvPicPr>
            <a:picLocks noChangeAspect="1" noChangeArrowheads="1"/>
          </p:cNvPicPr>
          <p:nvPr/>
        </p:nvPicPr>
        <p:blipFill>
          <a:blip r:embed="rId2" cstate="print"/>
          <a:srcRect l="9589" t="5024" r="12098"/>
          <a:stretch>
            <a:fillRect/>
          </a:stretch>
        </p:blipFill>
        <p:spPr bwMode="auto">
          <a:xfrm>
            <a:off x="5181600" y="838200"/>
            <a:ext cx="3733800" cy="2881313"/>
          </a:xfrm>
          <a:prstGeom prst="rect">
            <a:avLst/>
          </a:prstGeom>
          <a:noFill/>
        </p:spPr>
      </p:pic>
      <p:sp>
        <p:nvSpPr>
          <p:cNvPr id="6" name="TextBox 5"/>
          <p:cNvSpPr txBox="1"/>
          <p:nvPr/>
        </p:nvSpPr>
        <p:spPr>
          <a:xfrm>
            <a:off x="6172200" y="3810000"/>
            <a:ext cx="1676400" cy="461665"/>
          </a:xfrm>
          <a:prstGeom prst="rect">
            <a:avLst/>
          </a:prstGeom>
          <a:noFill/>
        </p:spPr>
        <p:txBody>
          <a:bodyPr wrap="square" rtlCol="0">
            <a:spAutoFit/>
          </a:bodyPr>
          <a:lstStyle/>
          <a:p>
            <a:r>
              <a:rPr lang="en-US" sz="2400" dirty="0" smtClean="0"/>
              <a:t>Fig. 2–10</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Material Numbering Systems</a:t>
            </a:r>
            <a:endParaRPr lang="en-US" dirty="0"/>
          </a:p>
        </p:txBody>
      </p:sp>
      <p:sp>
        <p:nvSpPr>
          <p:cNvPr id="3" name="Content Placeholder 2"/>
          <p:cNvSpPr>
            <a:spLocks noGrp="1"/>
          </p:cNvSpPr>
          <p:nvPr>
            <p:ph idx="1"/>
          </p:nvPr>
        </p:nvSpPr>
        <p:spPr>
          <a:xfrm>
            <a:off x="381000" y="838200"/>
            <a:ext cx="8382000" cy="5715000"/>
          </a:xfrm>
        </p:spPr>
        <p:txBody>
          <a:bodyPr/>
          <a:lstStyle/>
          <a:p>
            <a:r>
              <a:rPr lang="en-US" dirty="0" smtClean="0"/>
              <a:t>Common numbering systems</a:t>
            </a:r>
          </a:p>
          <a:p>
            <a:pPr lvl="1"/>
            <a:r>
              <a:rPr lang="en-US" dirty="0" smtClean="0"/>
              <a:t>Society of Automotive Engineers (SAE)</a:t>
            </a:r>
          </a:p>
          <a:p>
            <a:pPr lvl="1"/>
            <a:r>
              <a:rPr lang="en-US" dirty="0" smtClean="0"/>
              <a:t>American Iron and Steel Institute (AISI)</a:t>
            </a:r>
          </a:p>
          <a:p>
            <a:pPr lvl="1"/>
            <a:r>
              <a:rPr lang="en-US" dirty="0" smtClean="0"/>
              <a:t>Unified Numbering System (UNS)</a:t>
            </a:r>
          </a:p>
          <a:p>
            <a:pPr lvl="1"/>
            <a:r>
              <a:rPr lang="en-US" dirty="0" smtClean="0"/>
              <a:t>American Society for Testing and Materials (ASTM) for cast irons</a:t>
            </a:r>
            <a:endParaRPr lang="en-US" dirty="0"/>
          </a:p>
        </p:txBody>
      </p:sp>
      <p:sp>
        <p:nvSpPr>
          <p:cNvPr id="4" name="Footer Placeholder 3"/>
          <p:cNvSpPr>
            <a:spLocks noGrp="1"/>
          </p:cNvSpPr>
          <p:nvPr>
            <p:ph type="ftr" sz="quarter" idx="11"/>
          </p:nvPr>
        </p:nvSpPr>
        <p:spPr/>
        <p:txBody>
          <a:bodyPr/>
          <a:lstStyle/>
          <a:p>
            <a:r>
              <a:rPr lang="en-US" smtClean="0"/>
              <a:t>Shigley’s Mechanical Engineering Design</a:t>
            </a:r>
            <a:endParaRPr lang="en-US"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UNS Numbering System</a:t>
            </a:r>
            <a:endParaRPr lang="en-US" dirty="0"/>
          </a:p>
        </p:txBody>
      </p:sp>
      <p:sp>
        <p:nvSpPr>
          <p:cNvPr id="3" name="Content Placeholder 2"/>
          <p:cNvSpPr>
            <a:spLocks noGrp="1"/>
          </p:cNvSpPr>
          <p:nvPr>
            <p:ph idx="1"/>
          </p:nvPr>
        </p:nvSpPr>
        <p:spPr>
          <a:xfrm>
            <a:off x="381000" y="838200"/>
            <a:ext cx="8458200" cy="5715000"/>
          </a:xfrm>
        </p:spPr>
        <p:txBody>
          <a:bodyPr/>
          <a:lstStyle/>
          <a:p>
            <a:r>
              <a:rPr lang="en-US" dirty="0" smtClean="0"/>
              <a:t>UNS system established by SAE in 1975</a:t>
            </a:r>
          </a:p>
          <a:p>
            <a:r>
              <a:rPr lang="en-US" dirty="0" smtClean="0"/>
              <a:t>Letter prefix followed by 5 digit number</a:t>
            </a:r>
          </a:p>
          <a:p>
            <a:r>
              <a:rPr lang="en-US" dirty="0" smtClean="0"/>
              <a:t>Letter prefix designates material class</a:t>
            </a:r>
          </a:p>
          <a:p>
            <a:pPr lvl="1"/>
            <a:r>
              <a:rPr lang="en-US" dirty="0" smtClean="0"/>
              <a:t>G – carbon and alloy steel</a:t>
            </a:r>
          </a:p>
          <a:p>
            <a:pPr lvl="1"/>
            <a:r>
              <a:rPr lang="en-US" dirty="0" smtClean="0"/>
              <a:t>A – Aluminum alloy</a:t>
            </a:r>
          </a:p>
          <a:p>
            <a:pPr lvl="1"/>
            <a:r>
              <a:rPr lang="en-US" dirty="0" smtClean="0"/>
              <a:t>C – Copper-based alloy</a:t>
            </a:r>
          </a:p>
          <a:p>
            <a:pPr lvl="1"/>
            <a:r>
              <a:rPr lang="en-US" dirty="0" smtClean="0"/>
              <a:t>S – Stainless or corrosion-resistant steel</a:t>
            </a:r>
          </a:p>
          <a:p>
            <a:pPr>
              <a:buNone/>
            </a:pPr>
            <a:endParaRPr lang="en-US" dirty="0"/>
          </a:p>
        </p:txBody>
      </p:sp>
      <p:sp>
        <p:nvSpPr>
          <p:cNvPr id="4" name="Footer Placeholder 3"/>
          <p:cNvSpPr>
            <a:spLocks noGrp="1"/>
          </p:cNvSpPr>
          <p:nvPr>
            <p:ph type="ftr" sz="quarter" idx="11"/>
          </p:nvPr>
        </p:nvSpPr>
        <p:spPr/>
        <p:txBody>
          <a:bodyPr/>
          <a:lstStyle/>
          <a:p>
            <a:r>
              <a:rPr lang="en-US" smtClean="0"/>
              <a:t>Shigley’s Mechanical Engineering Design</a:t>
            </a:r>
            <a:endParaRPr lang="en-US"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UNS for Steels</a:t>
            </a:r>
            <a:endParaRPr lang="en-US" dirty="0"/>
          </a:p>
        </p:txBody>
      </p:sp>
      <p:sp>
        <p:nvSpPr>
          <p:cNvPr id="3" name="Content Placeholder 2"/>
          <p:cNvSpPr>
            <a:spLocks noGrp="1"/>
          </p:cNvSpPr>
          <p:nvPr>
            <p:ph idx="1"/>
          </p:nvPr>
        </p:nvSpPr>
        <p:spPr>
          <a:xfrm>
            <a:off x="381000" y="685800"/>
            <a:ext cx="8763000" cy="6019800"/>
          </a:xfrm>
        </p:spPr>
        <p:txBody>
          <a:bodyPr>
            <a:normAutofit lnSpcReduction="10000"/>
          </a:bodyPr>
          <a:lstStyle/>
          <a:p>
            <a:r>
              <a:rPr lang="en-US" dirty="0" smtClean="0"/>
              <a:t>For steel, letter prefix is G</a:t>
            </a:r>
          </a:p>
          <a:p>
            <a:r>
              <a:rPr lang="en-US" dirty="0" smtClean="0"/>
              <a:t>First two numbers indicate composition, excluding carbon content</a:t>
            </a:r>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r>
              <a:rPr lang="en-US" dirty="0" smtClean="0"/>
              <a:t>Second pair of numbers indicates carbon content in hundredths of a percent by weight</a:t>
            </a:r>
          </a:p>
          <a:p>
            <a:r>
              <a:rPr lang="en-US" dirty="0" smtClean="0"/>
              <a:t>Fifth number is used for special situations</a:t>
            </a:r>
          </a:p>
          <a:p>
            <a:r>
              <a:rPr lang="en-US" dirty="0" smtClean="0"/>
              <a:t>Example:  G52986 is chromium alloy with 0.98% carbon</a:t>
            </a:r>
          </a:p>
          <a:p>
            <a:endParaRPr lang="en-US" dirty="0" smtClean="0"/>
          </a:p>
          <a:p>
            <a:pPr>
              <a:buNone/>
            </a:pPr>
            <a:endParaRPr lang="en-US" dirty="0"/>
          </a:p>
        </p:txBody>
      </p:sp>
      <p:sp>
        <p:nvSpPr>
          <p:cNvPr id="4" name="Footer Placeholder 3"/>
          <p:cNvSpPr>
            <a:spLocks noGrp="1"/>
          </p:cNvSpPr>
          <p:nvPr>
            <p:ph type="ftr" sz="quarter" idx="11"/>
          </p:nvPr>
        </p:nvSpPr>
        <p:spPr/>
        <p:txBody>
          <a:bodyPr/>
          <a:lstStyle/>
          <a:p>
            <a:r>
              <a:rPr lang="en-US" smtClean="0"/>
              <a:t>Shigley’s Mechanical Engineering Design</a:t>
            </a:r>
            <a:endParaRPr lang="en-US" dirty="0"/>
          </a:p>
        </p:txBody>
      </p:sp>
      <p:pic>
        <p:nvPicPr>
          <p:cNvPr id="27650" name="Picture 2"/>
          <p:cNvPicPr>
            <a:picLocks noChangeAspect="1" noChangeArrowheads="1"/>
          </p:cNvPicPr>
          <p:nvPr/>
        </p:nvPicPr>
        <p:blipFill>
          <a:blip r:embed="rId2" cstate="print"/>
          <a:srcRect/>
          <a:stretch>
            <a:fillRect/>
          </a:stretch>
        </p:blipFill>
        <p:spPr bwMode="auto">
          <a:xfrm>
            <a:off x="1421819" y="1524001"/>
            <a:ext cx="6836356" cy="3200400"/>
          </a:xfrm>
          <a:prstGeom prst="rect">
            <a:avLst/>
          </a:prstGeom>
          <a:noFill/>
          <a:ln w="9525">
            <a:noFill/>
            <a:miter lim="800000"/>
            <a:headEnd/>
            <a:tailEnd/>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Stress and Strain</a:t>
            </a:r>
            <a:endParaRPr lang="en-US" dirty="0"/>
          </a:p>
        </p:txBody>
      </p:sp>
      <p:sp>
        <p:nvSpPr>
          <p:cNvPr id="4" name="Footer Placeholder 3"/>
          <p:cNvSpPr>
            <a:spLocks noGrp="1"/>
          </p:cNvSpPr>
          <p:nvPr>
            <p:ph type="ftr" sz="quarter" idx="11"/>
          </p:nvPr>
        </p:nvSpPr>
        <p:spPr/>
        <p:txBody>
          <a:bodyPr/>
          <a:lstStyle/>
          <a:p>
            <a:r>
              <a:rPr lang="en-US" smtClean="0"/>
              <a:t>Shigley’s Mechanical Engineering Design</a:t>
            </a:r>
            <a:endParaRPr lang="en-US" dirty="0"/>
          </a:p>
        </p:txBody>
      </p:sp>
      <p:pic>
        <p:nvPicPr>
          <p:cNvPr id="5" name="Picture 3"/>
          <p:cNvPicPr>
            <a:picLocks noChangeAspect="1" noChangeArrowheads="1"/>
          </p:cNvPicPr>
          <p:nvPr/>
        </p:nvPicPr>
        <p:blipFill>
          <a:blip r:embed="rId2" cstate="print"/>
          <a:srcRect/>
          <a:stretch>
            <a:fillRect/>
          </a:stretch>
        </p:blipFill>
        <p:spPr bwMode="auto">
          <a:xfrm>
            <a:off x="3581400" y="1314450"/>
            <a:ext cx="5000625" cy="666750"/>
          </a:xfrm>
          <a:prstGeom prst="rect">
            <a:avLst/>
          </a:prstGeom>
          <a:noFill/>
          <a:ln w="9525">
            <a:noFill/>
            <a:miter lim="800000"/>
            <a:headEnd/>
            <a:tailEnd/>
          </a:ln>
        </p:spPr>
      </p:pic>
      <p:pic>
        <p:nvPicPr>
          <p:cNvPr id="16386" name="Picture 2"/>
          <p:cNvPicPr>
            <a:picLocks noChangeAspect="1" noChangeArrowheads="1"/>
          </p:cNvPicPr>
          <p:nvPr/>
        </p:nvPicPr>
        <p:blipFill>
          <a:blip r:embed="rId3" cstate="print"/>
          <a:srcRect/>
          <a:stretch>
            <a:fillRect/>
          </a:stretch>
        </p:blipFill>
        <p:spPr bwMode="auto">
          <a:xfrm>
            <a:off x="1409700" y="2171700"/>
            <a:ext cx="1457325" cy="428625"/>
          </a:xfrm>
          <a:prstGeom prst="rect">
            <a:avLst/>
          </a:prstGeom>
          <a:noFill/>
          <a:ln w="9525">
            <a:noFill/>
            <a:miter lim="800000"/>
            <a:headEnd/>
            <a:tailEnd/>
          </a:ln>
        </p:spPr>
      </p:pic>
      <p:sp>
        <p:nvSpPr>
          <p:cNvPr id="7" name="TextBox 6"/>
          <p:cNvSpPr txBox="1"/>
          <p:nvPr/>
        </p:nvSpPr>
        <p:spPr>
          <a:xfrm>
            <a:off x="457200" y="762000"/>
            <a:ext cx="4114800" cy="461665"/>
          </a:xfrm>
          <a:prstGeom prst="rect">
            <a:avLst/>
          </a:prstGeom>
          <a:noFill/>
        </p:spPr>
        <p:txBody>
          <a:bodyPr wrap="square" rtlCol="0">
            <a:spAutoFit/>
          </a:bodyPr>
          <a:lstStyle/>
          <a:p>
            <a:r>
              <a:rPr lang="en-US" sz="2400" dirty="0" smtClean="0"/>
              <a:t>The </a:t>
            </a:r>
            <a:r>
              <a:rPr lang="en-US" sz="2400" i="1" dirty="0" smtClean="0"/>
              <a:t>stress</a:t>
            </a:r>
            <a:r>
              <a:rPr lang="en-US" sz="2400" dirty="0" smtClean="0"/>
              <a:t> is calculated from </a:t>
            </a:r>
            <a:endParaRPr lang="en-US" sz="2400" dirty="0"/>
          </a:p>
        </p:txBody>
      </p:sp>
      <p:sp>
        <p:nvSpPr>
          <p:cNvPr id="8" name="TextBox 7"/>
          <p:cNvSpPr txBox="1"/>
          <p:nvPr/>
        </p:nvSpPr>
        <p:spPr>
          <a:xfrm>
            <a:off x="533400" y="2133600"/>
            <a:ext cx="990600" cy="461665"/>
          </a:xfrm>
          <a:prstGeom prst="rect">
            <a:avLst/>
          </a:prstGeom>
          <a:noFill/>
        </p:spPr>
        <p:txBody>
          <a:bodyPr wrap="square" rtlCol="0">
            <a:spAutoFit/>
          </a:bodyPr>
          <a:lstStyle/>
          <a:p>
            <a:r>
              <a:rPr lang="en-US" sz="2400" dirty="0" smtClean="0"/>
              <a:t>where</a:t>
            </a:r>
            <a:endParaRPr lang="en-US" sz="2400" dirty="0"/>
          </a:p>
        </p:txBody>
      </p:sp>
      <p:sp>
        <p:nvSpPr>
          <p:cNvPr id="9" name="TextBox 8"/>
          <p:cNvSpPr txBox="1"/>
          <p:nvPr/>
        </p:nvSpPr>
        <p:spPr>
          <a:xfrm>
            <a:off x="2886075" y="2124075"/>
            <a:ext cx="4572000" cy="461665"/>
          </a:xfrm>
          <a:prstGeom prst="rect">
            <a:avLst/>
          </a:prstGeom>
          <a:noFill/>
        </p:spPr>
        <p:txBody>
          <a:bodyPr wrap="square" rtlCol="0">
            <a:spAutoFit/>
          </a:bodyPr>
          <a:lstStyle/>
          <a:p>
            <a:r>
              <a:rPr lang="en-US" sz="2400" dirty="0" smtClean="0"/>
              <a:t>is the original cross-sectional area.</a:t>
            </a:r>
            <a:endParaRPr lang="en-US" sz="2400" dirty="0"/>
          </a:p>
        </p:txBody>
      </p:sp>
      <p:sp>
        <p:nvSpPr>
          <p:cNvPr id="12" name="TextBox 11"/>
          <p:cNvSpPr txBox="1"/>
          <p:nvPr/>
        </p:nvSpPr>
        <p:spPr>
          <a:xfrm>
            <a:off x="457200" y="3119735"/>
            <a:ext cx="4724400" cy="461665"/>
          </a:xfrm>
          <a:prstGeom prst="rect">
            <a:avLst/>
          </a:prstGeom>
          <a:noFill/>
        </p:spPr>
        <p:txBody>
          <a:bodyPr wrap="square" rtlCol="0">
            <a:spAutoFit/>
          </a:bodyPr>
          <a:lstStyle/>
          <a:p>
            <a:r>
              <a:rPr lang="en-US" sz="2400" dirty="0" smtClean="0"/>
              <a:t>The </a:t>
            </a:r>
            <a:r>
              <a:rPr lang="en-US" sz="2400" i="1" dirty="0" smtClean="0"/>
              <a:t>normal strain</a:t>
            </a:r>
            <a:r>
              <a:rPr lang="en-US" sz="2400" dirty="0" smtClean="0"/>
              <a:t> is calculated from</a:t>
            </a:r>
          </a:p>
        </p:txBody>
      </p:sp>
      <p:pic>
        <p:nvPicPr>
          <p:cNvPr id="13" name="Picture 4"/>
          <p:cNvPicPr>
            <a:picLocks noChangeAspect="1" noChangeArrowheads="1"/>
          </p:cNvPicPr>
          <p:nvPr/>
        </p:nvPicPr>
        <p:blipFill>
          <a:blip r:embed="rId4" cstate="print"/>
          <a:srcRect/>
          <a:stretch>
            <a:fillRect/>
          </a:stretch>
        </p:blipFill>
        <p:spPr bwMode="auto">
          <a:xfrm>
            <a:off x="3505200" y="3648075"/>
            <a:ext cx="5114925" cy="695325"/>
          </a:xfrm>
          <a:prstGeom prst="rect">
            <a:avLst/>
          </a:prstGeom>
          <a:noFill/>
          <a:ln w="9525">
            <a:noFill/>
            <a:miter lim="800000"/>
            <a:headEnd/>
            <a:tailEnd/>
          </a:ln>
        </p:spPr>
      </p:pic>
      <p:sp>
        <p:nvSpPr>
          <p:cNvPr id="17" name="TextBox 16"/>
          <p:cNvSpPr txBox="1"/>
          <p:nvPr/>
        </p:nvSpPr>
        <p:spPr>
          <a:xfrm>
            <a:off x="533400" y="4343400"/>
            <a:ext cx="7772400" cy="830997"/>
          </a:xfrm>
          <a:prstGeom prst="rect">
            <a:avLst/>
          </a:prstGeom>
          <a:noFill/>
        </p:spPr>
        <p:txBody>
          <a:bodyPr wrap="square" rtlCol="0">
            <a:spAutoFit/>
          </a:bodyPr>
          <a:lstStyle/>
          <a:p>
            <a:r>
              <a:rPr lang="en-US" sz="2400" dirty="0"/>
              <a:t>w</a:t>
            </a:r>
            <a:r>
              <a:rPr lang="en-US" sz="2400" dirty="0" smtClean="0"/>
              <a:t>here </a:t>
            </a:r>
            <a:r>
              <a:rPr lang="en-US" sz="2400" i="1" dirty="0" smtClean="0"/>
              <a:t>l</a:t>
            </a:r>
            <a:r>
              <a:rPr lang="en-US" sz="2400" baseline="-25000" dirty="0" smtClean="0"/>
              <a:t>0</a:t>
            </a:r>
            <a:r>
              <a:rPr lang="en-US" sz="2400" dirty="0" smtClean="0"/>
              <a:t> is the original gauge length and </a:t>
            </a:r>
            <a:r>
              <a:rPr lang="en-US" sz="2400" i="1" dirty="0" smtClean="0"/>
              <a:t>l</a:t>
            </a:r>
            <a:r>
              <a:rPr lang="en-US" sz="2400" dirty="0" smtClean="0"/>
              <a:t> is the current length corresponding to the current </a:t>
            </a:r>
            <a:r>
              <a:rPr lang="en-US" sz="2400" i="1" dirty="0" smtClean="0"/>
              <a:t>P.</a:t>
            </a:r>
            <a:endParaRPr lang="en-US" sz="2400" dirty="0" smtClean="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UNS for Aluminums</a:t>
            </a:r>
            <a:endParaRPr lang="en-US" dirty="0"/>
          </a:p>
        </p:txBody>
      </p:sp>
      <p:sp>
        <p:nvSpPr>
          <p:cNvPr id="3" name="Content Placeholder 2"/>
          <p:cNvSpPr>
            <a:spLocks noGrp="1"/>
          </p:cNvSpPr>
          <p:nvPr>
            <p:ph idx="1"/>
          </p:nvPr>
        </p:nvSpPr>
        <p:spPr>
          <a:xfrm>
            <a:off x="381000" y="685800"/>
            <a:ext cx="8763000" cy="6019800"/>
          </a:xfrm>
        </p:spPr>
        <p:txBody>
          <a:bodyPr>
            <a:normAutofit/>
          </a:bodyPr>
          <a:lstStyle/>
          <a:p>
            <a:r>
              <a:rPr lang="en-US" dirty="0" smtClean="0"/>
              <a:t>For aluminums, letter prefix is A</a:t>
            </a:r>
          </a:p>
          <a:p>
            <a:r>
              <a:rPr lang="en-US" dirty="0" smtClean="0"/>
              <a:t>First number indicates processing</a:t>
            </a:r>
            <a:endParaRPr lang="en-US" dirty="0"/>
          </a:p>
          <a:p>
            <a:r>
              <a:rPr lang="en-US" dirty="0" smtClean="0"/>
              <a:t>Second number indicates the main alloy group</a:t>
            </a:r>
          </a:p>
          <a:p>
            <a:endParaRPr lang="en-US" dirty="0"/>
          </a:p>
          <a:p>
            <a:endParaRPr lang="en-US" dirty="0" smtClean="0"/>
          </a:p>
          <a:p>
            <a:endParaRPr lang="en-US" dirty="0"/>
          </a:p>
          <a:p>
            <a:endParaRPr lang="en-US" dirty="0" smtClean="0"/>
          </a:p>
          <a:p>
            <a:endParaRPr lang="en-US" dirty="0"/>
          </a:p>
          <a:p>
            <a:endParaRPr lang="en-US" dirty="0" smtClean="0"/>
          </a:p>
          <a:p>
            <a:endParaRPr lang="en-US" dirty="0" smtClean="0"/>
          </a:p>
          <a:p>
            <a:r>
              <a:rPr lang="en-US" dirty="0" smtClean="0"/>
              <a:t>Third number is used to modify the original alloy or to designate the impurity limits</a:t>
            </a:r>
          </a:p>
          <a:p>
            <a:r>
              <a:rPr lang="en-US" dirty="0" smtClean="0"/>
              <a:t>Last two numbers refer to other alloys used with the basic group</a:t>
            </a:r>
          </a:p>
          <a:p>
            <a:endParaRPr lang="en-US" dirty="0" smtClean="0"/>
          </a:p>
          <a:p>
            <a:pPr>
              <a:buNone/>
            </a:pPr>
            <a:endParaRPr lang="en-US" dirty="0"/>
          </a:p>
        </p:txBody>
      </p:sp>
      <p:sp>
        <p:nvSpPr>
          <p:cNvPr id="4" name="Footer Placeholder 3"/>
          <p:cNvSpPr>
            <a:spLocks noGrp="1"/>
          </p:cNvSpPr>
          <p:nvPr>
            <p:ph type="ftr" sz="quarter" idx="11"/>
          </p:nvPr>
        </p:nvSpPr>
        <p:spPr/>
        <p:txBody>
          <a:bodyPr/>
          <a:lstStyle/>
          <a:p>
            <a:r>
              <a:rPr lang="en-US" smtClean="0"/>
              <a:t>Shigley’s Mechanical Engineering Design</a:t>
            </a:r>
            <a:endParaRPr lang="en-US" dirty="0"/>
          </a:p>
        </p:txBody>
      </p:sp>
      <p:pic>
        <p:nvPicPr>
          <p:cNvPr id="440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2286000"/>
            <a:ext cx="7629525" cy="2647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5248287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Some Casting Processes</a:t>
            </a:r>
            <a:endParaRPr lang="en-US" dirty="0"/>
          </a:p>
        </p:txBody>
      </p:sp>
      <p:sp>
        <p:nvSpPr>
          <p:cNvPr id="3" name="Content Placeholder 2"/>
          <p:cNvSpPr>
            <a:spLocks noGrp="1"/>
          </p:cNvSpPr>
          <p:nvPr>
            <p:ph idx="1"/>
          </p:nvPr>
        </p:nvSpPr>
        <p:spPr>
          <a:xfrm>
            <a:off x="381000" y="838200"/>
            <a:ext cx="8458200" cy="5562600"/>
          </a:xfrm>
        </p:spPr>
        <p:txBody>
          <a:bodyPr/>
          <a:lstStyle/>
          <a:p>
            <a:r>
              <a:rPr lang="en-US" dirty="0" smtClean="0"/>
              <a:t>Sand Casting</a:t>
            </a:r>
          </a:p>
          <a:p>
            <a:r>
              <a:rPr lang="en-US" dirty="0" smtClean="0"/>
              <a:t>Shell Molding</a:t>
            </a:r>
          </a:p>
          <a:p>
            <a:r>
              <a:rPr lang="en-US" dirty="0" smtClean="0"/>
              <a:t>Investment Casting</a:t>
            </a:r>
          </a:p>
          <a:p>
            <a:r>
              <a:rPr lang="en-US" dirty="0" smtClean="0"/>
              <a:t>Powder-Metallurgy Process</a:t>
            </a:r>
            <a:endParaRPr lang="en-US" dirty="0"/>
          </a:p>
        </p:txBody>
      </p:sp>
      <p:sp>
        <p:nvSpPr>
          <p:cNvPr id="4" name="Footer Placeholder 3"/>
          <p:cNvSpPr>
            <a:spLocks noGrp="1"/>
          </p:cNvSpPr>
          <p:nvPr>
            <p:ph type="ftr" sz="quarter" idx="11"/>
          </p:nvPr>
        </p:nvSpPr>
        <p:spPr/>
        <p:txBody>
          <a:bodyPr/>
          <a:lstStyle/>
          <a:p>
            <a:r>
              <a:rPr lang="en-US" smtClean="0"/>
              <a:t>Shigley’s Mechanical Engineering Design</a:t>
            </a:r>
            <a:endParaRPr lang="en-US"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Hot-working Processes</a:t>
            </a:r>
            <a:endParaRPr lang="en-US" dirty="0"/>
          </a:p>
        </p:txBody>
      </p:sp>
      <p:sp>
        <p:nvSpPr>
          <p:cNvPr id="3" name="Content Placeholder 2"/>
          <p:cNvSpPr>
            <a:spLocks noGrp="1"/>
          </p:cNvSpPr>
          <p:nvPr>
            <p:ph idx="1"/>
          </p:nvPr>
        </p:nvSpPr>
        <p:spPr>
          <a:xfrm>
            <a:off x="381000" y="838200"/>
            <a:ext cx="8382000" cy="4572000"/>
          </a:xfrm>
        </p:spPr>
        <p:txBody>
          <a:bodyPr/>
          <a:lstStyle/>
          <a:p>
            <a:r>
              <a:rPr lang="en-US" dirty="0" smtClean="0"/>
              <a:t>Process in which metal is formed while heated above </a:t>
            </a:r>
            <a:r>
              <a:rPr lang="en-US" dirty="0" err="1" smtClean="0"/>
              <a:t>recrystallization</a:t>
            </a:r>
            <a:r>
              <a:rPr lang="en-US" dirty="0" smtClean="0"/>
              <a:t> temperature</a:t>
            </a:r>
          </a:p>
          <a:p>
            <a:r>
              <a:rPr lang="en-US" dirty="0" smtClean="0"/>
              <a:t>Refined grain size</a:t>
            </a:r>
          </a:p>
          <a:p>
            <a:r>
              <a:rPr lang="en-US" dirty="0" smtClean="0"/>
              <a:t>Rough surface finish</a:t>
            </a:r>
          </a:p>
          <a:p>
            <a:r>
              <a:rPr lang="en-US" dirty="0" smtClean="0"/>
              <a:t>Rolling, forging, extrusion, pressing</a:t>
            </a:r>
          </a:p>
          <a:p>
            <a:r>
              <a:rPr lang="en-US" dirty="0" smtClean="0"/>
              <a:t>Common bar cross-sections from hot-rolling</a:t>
            </a:r>
          </a:p>
          <a:p>
            <a:endParaRPr lang="en-US" dirty="0"/>
          </a:p>
        </p:txBody>
      </p:sp>
      <p:sp>
        <p:nvSpPr>
          <p:cNvPr id="4" name="Footer Placeholder 3"/>
          <p:cNvSpPr>
            <a:spLocks noGrp="1"/>
          </p:cNvSpPr>
          <p:nvPr>
            <p:ph type="ftr" sz="quarter" idx="11"/>
          </p:nvPr>
        </p:nvSpPr>
        <p:spPr/>
        <p:txBody>
          <a:bodyPr/>
          <a:lstStyle/>
          <a:p>
            <a:r>
              <a:rPr lang="en-US" smtClean="0"/>
              <a:t>Shigley’s Mechanical Engineering Design</a:t>
            </a:r>
            <a:endParaRPr lang="en-US" dirty="0"/>
          </a:p>
        </p:txBody>
      </p:sp>
      <p:pic>
        <p:nvPicPr>
          <p:cNvPr id="5" name="Picture 4" descr="bud29281_0211a"/>
          <p:cNvPicPr>
            <a:picLocks noChangeAspect="1" noChangeArrowheads="1"/>
          </p:cNvPicPr>
          <p:nvPr/>
        </p:nvPicPr>
        <p:blipFill>
          <a:blip r:embed="rId2" cstate="print"/>
          <a:srcRect t="12623"/>
          <a:stretch>
            <a:fillRect/>
          </a:stretch>
        </p:blipFill>
        <p:spPr bwMode="auto">
          <a:xfrm>
            <a:off x="1523999" y="3657600"/>
            <a:ext cx="5291041" cy="1192687"/>
          </a:xfrm>
          <a:prstGeom prst="rect">
            <a:avLst/>
          </a:prstGeom>
          <a:noFill/>
        </p:spPr>
      </p:pic>
      <p:pic>
        <p:nvPicPr>
          <p:cNvPr id="6" name="Picture 4" descr="bud29281_0211b"/>
          <p:cNvPicPr>
            <a:picLocks noChangeAspect="1" noChangeArrowheads="1"/>
          </p:cNvPicPr>
          <p:nvPr/>
        </p:nvPicPr>
        <p:blipFill>
          <a:blip r:embed="rId3" cstate="print"/>
          <a:srcRect t="13067"/>
          <a:stretch>
            <a:fillRect/>
          </a:stretch>
        </p:blipFill>
        <p:spPr bwMode="auto">
          <a:xfrm>
            <a:off x="1371600" y="5029200"/>
            <a:ext cx="5529263" cy="1520806"/>
          </a:xfrm>
          <a:prstGeom prst="rect">
            <a:avLst/>
          </a:prstGeom>
          <a:noFill/>
        </p:spPr>
      </p:pic>
      <p:sp>
        <p:nvSpPr>
          <p:cNvPr id="7" name="TextBox 6"/>
          <p:cNvSpPr txBox="1"/>
          <p:nvPr/>
        </p:nvSpPr>
        <p:spPr>
          <a:xfrm>
            <a:off x="7086600" y="4876800"/>
            <a:ext cx="1676400" cy="461665"/>
          </a:xfrm>
          <a:prstGeom prst="rect">
            <a:avLst/>
          </a:prstGeom>
          <a:noFill/>
        </p:spPr>
        <p:txBody>
          <a:bodyPr wrap="square" rtlCol="0">
            <a:spAutoFit/>
          </a:bodyPr>
          <a:lstStyle/>
          <a:p>
            <a:r>
              <a:rPr lang="en-US" sz="2400" dirty="0" smtClean="0"/>
              <a:t>Fig. 2–11</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18518" y="762000"/>
            <a:ext cx="3496881" cy="36425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r>
              <a:rPr lang="en-US" dirty="0" smtClean="0"/>
              <a:t>Cold-working Processes</a:t>
            </a:r>
            <a:endParaRPr lang="en-US" dirty="0"/>
          </a:p>
        </p:txBody>
      </p:sp>
      <p:sp>
        <p:nvSpPr>
          <p:cNvPr id="3" name="Content Placeholder 2"/>
          <p:cNvSpPr>
            <a:spLocks noGrp="1"/>
          </p:cNvSpPr>
          <p:nvPr>
            <p:ph idx="1"/>
          </p:nvPr>
        </p:nvSpPr>
        <p:spPr>
          <a:xfrm>
            <a:off x="381000" y="838200"/>
            <a:ext cx="5105400" cy="5715000"/>
          </a:xfrm>
        </p:spPr>
        <p:txBody>
          <a:bodyPr/>
          <a:lstStyle/>
          <a:p>
            <a:r>
              <a:rPr lang="en-US" dirty="0" smtClean="0"/>
              <a:t>Forming of metal without elevating temperature</a:t>
            </a:r>
          </a:p>
          <a:p>
            <a:r>
              <a:rPr lang="en-US" dirty="0" smtClean="0"/>
              <a:t>Strain hardens, resulting in increase in yield strength</a:t>
            </a:r>
          </a:p>
          <a:p>
            <a:r>
              <a:rPr lang="en-US" dirty="0" smtClean="0"/>
              <a:t>Increases hardness and ultimate strength, decreases ductility</a:t>
            </a:r>
          </a:p>
          <a:p>
            <a:r>
              <a:rPr lang="en-US" dirty="0" smtClean="0"/>
              <a:t>Produces bright, smooth, reasonably accurate finish</a:t>
            </a:r>
          </a:p>
          <a:p>
            <a:r>
              <a:rPr lang="en-US" dirty="0" smtClean="0"/>
              <a:t>Cold-rolling used to produce wide flats and sheets</a:t>
            </a:r>
          </a:p>
          <a:p>
            <a:r>
              <a:rPr lang="en-US" dirty="0" smtClean="0"/>
              <a:t>Cold-drawing draws a hot-rolled bar through a smaller die</a:t>
            </a:r>
            <a:endParaRPr lang="en-US" dirty="0"/>
          </a:p>
        </p:txBody>
      </p:sp>
      <p:sp>
        <p:nvSpPr>
          <p:cNvPr id="4" name="Footer Placeholder 3"/>
          <p:cNvSpPr>
            <a:spLocks noGrp="1"/>
          </p:cNvSpPr>
          <p:nvPr>
            <p:ph type="ftr" sz="quarter" idx="11"/>
          </p:nvPr>
        </p:nvSpPr>
        <p:spPr/>
        <p:txBody>
          <a:bodyPr/>
          <a:lstStyle/>
          <a:p>
            <a:r>
              <a:rPr lang="en-US" smtClean="0"/>
              <a:t>Shigley’s Mechanical Engineering Design</a:t>
            </a:r>
            <a:endParaRPr lang="en-US" dirty="0"/>
          </a:p>
        </p:txBody>
      </p:sp>
      <p:sp>
        <p:nvSpPr>
          <p:cNvPr id="6" name="TextBox 5"/>
          <p:cNvSpPr txBox="1"/>
          <p:nvPr/>
        </p:nvSpPr>
        <p:spPr>
          <a:xfrm>
            <a:off x="6705600" y="4343400"/>
            <a:ext cx="1676400" cy="461665"/>
          </a:xfrm>
          <a:prstGeom prst="rect">
            <a:avLst/>
          </a:prstGeom>
          <a:noFill/>
        </p:spPr>
        <p:txBody>
          <a:bodyPr wrap="square" rtlCol="0">
            <a:spAutoFit/>
          </a:bodyPr>
          <a:lstStyle/>
          <a:p>
            <a:r>
              <a:rPr lang="en-US" sz="2400" dirty="0" smtClean="0"/>
              <a:t>Fig. 2–12</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Heat Treatment of Steel</a:t>
            </a:r>
            <a:endParaRPr lang="en-US" dirty="0"/>
          </a:p>
        </p:txBody>
      </p:sp>
      <p:sp>
        <p:nvSpPr>
          <p:cNvPr id="3" name="Content Placeholder 2"/>
          <p:cNvSpPr>
            <a:spLocks noGrp="1"/>
          </p:cNvSpPr>
          <p:nvPr>
            <p:ph idx="1"/>
          </p:nvPr>
        </p:nvSpPr>
        <p:spPr>
          <a:xfrm>
            <a:off x="381000" y="838200"/>
            <a:ext cx="8458200" cy="5715000"/>
          </a:xfrm>
        </p:spPr>
        <p:txBody>
          <a:bodyPr/>
          <a:lstStyle/>
          <a:p>
            <a:r>
              <a:rPr lang="en-US" dirty="0" smtClean="0"/>
              <a:t>Time and temperature controlled processes that modifies material properties</a:t>
            </a:r>
          </a:p>
          <a:p>
            <a:r>
              <a:rPr lang="en-US" i="1" dirty="0" smtClean="0"/>
              <a:t>Annealing</a:t>
            </a:r>
          </a:p>
          <a:p>
            <a:pPr lvl="1"/>
            <a:r>
              <a:rPr lang="en-US" dirty="0" smtClean="0"/>
              <a:t>Heated above critical temperature, held, then slowly cooled</a:t>
            </a:r>
          </a:p>
          <a:p>
            <a:pPr lvl="1"/>
            <a:r>
              <a:rPr lang="en-US" dirty="0" smtClean="0"/>
              <a:t>Refines grain structure, softens, increases ductility</a:t>
            </a:r>
          </a:p>
          <a:p>
            <a:pPr lvl="1"/>
            <a:r>
              <a:rPr lang="en-US" dirty="0" smtClean="0"/>
              <a:t>Erases memory of prior operations</a:t>
            </a:r>
          </a:p>
          <a:p>
            <a:pPr lvl="1"/>
            <a:r>
              <a:rPr lang="en-US" i="1" dirty="0" smtClean="0"/>
              <a:t>Normalizing</a:t>
            </a:r>
            <a:r>
              <a:rPr lang="en-US" dirty="0" smtClean="0"/>
              <a:t> provides partial annealing by adjusting time and temperature</a:t>
            </a:r>
            <a:endParaRPr lang="en-US" i="1" dirty="0" smtClean="0"/>
          </a:p>
          <a:p>
            <a:r>
              <a:rPr lang="en-US" i="1" dirty="0" smtClean="0"/>
              <a:t>Quenching</a:t>
            </a:r>
            <a:endParaRPr lang="en-US" dirty="0" smtClean="0"/>
          </a:p>
          <a:p>
            <a:pPr lvl="1"/>
            <a:r>
              <a:rPr lang="en-US" dirty="0" smtClean="0"/>
              <a:t>Controlled cooling rate prevents full annealing</a:t>
            </a:r>
          </a:p>
          <a:p>
            <a:pPr lvl="1"/>
            <a:r>
              <a:rPr lang="en-US" dirty="0" smtClean="0"/>
              <a:t>Less </a:t>
            </a:r>
            <a:r>
              <a:rPr lang="en-US" dirty="0" err="1" smtClean="0"/>
              <a:t>pearlite</a:t>
            </a:r>
            <a:r>
              <a:rPr lang="en-US" dirty="0" smtClean="0"/>
              <a:t>, more </a:t>
            </a:r>
            <a:r>
              <a:rPr lang="en-US" dirty="0" err="1" smtClean="0"/>
              <a:t>martensite</a:t>
            </a:r>
            <a:r>
              <a:rPr lang="en-US" dirty="0" smtClean="0"/>
              <a:t> and/or </a:t>
            </a:r>
            <a:r>
              <a:rPr lang="en-US" dirty="0" err="1" smtClean="0"/>
              <a:t>bainite</a:t>
            </a:r>
            <a:endParaRPr lang="en-US" dirty="0" smtClean="0"/>
          </a:p>
          <a:p>
            <a:pPr lvl="1"/>
            <a:r>
              <a:rPr lang="en-US" dirty="0" smtClean="0"/>
              <a:t>Increased strength, hardness, brittleness</a:t>
            </a:r>
          </a:p>
        </p:txBody>
      </p:sp>
      <p:sp>
        <p:nvSpPr>
          <p:cNvPr id="4" name="Footer Placeholder 3"/>
          <p:cNvSpPr>
            <a:spLocks noGrp="1"/>
          </p:cNvSpPr>
          <p:nvPr>
            <p:ph type="ftr" sz="quarter" idx="11"/>
          </p:nvPr>
        </p:nvSpPr>
        <p:spPr/>
        <p:txBody>
          <a:bodyPr/>
          <a:lstStyle/>
          <a:p>
            <a:r>
              <a:rPr lang="en-US" smtClean="0"/>
              <a:t>Shigley’s Mechanical Engineering Design</a:t>
            </a:r>
            <a:endParaRPr lang="en-US"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Heat Treatment of Steel</a:t>
            </a:r>
            <a:endParaRPr lang="en-US" dirty="0"/>
          </a:p>
        </p:txBody>
      </p:sp>
      <p:sp>
        <p:nvSpPr>
          <p:cNvPr id="3" name="Content Placeholder 2"/>
          <p:cNvSpPr>
            <a:spLocks noGrp="1"/>
          </p:cNvSpPr>
          <p:nvPr>
            <p:ph idx="1"/>
          </p:nvPr>
        </p:nvSpPr>
        <p:spPr>
          <a:xfrm>
            <a:off x="381000" y="838200"/>
            <a:ext cx="8458200" cy="5715000"/>
          </a:xfrm>
        </p:spPr>
        <p:txBody>
          <a:bodyPr/>
          <a:lstStyle/>
          <a:p>
            <a:r>
              <a:rPr lang="en-US" i="1" dirty="0" smtClean="0"/>
              <a:t>Tempering</a:t>
            </a:r>
            <a:r>
              <a:rPr lang="en-US" dirty="0" smtClean="0"/>
              <a:t> </a:t>
            </a:r>
          </a:p>
          <a:p>
            <a:pPr lvl="1"/>
            <a:r>
              <a:rPr lang="en-US" dirty="0" smtClean="0"/>
              <a:t>Reheat after quenching to a temperature below the critical temperature</a:t>
            </a:r>
          </a:p>
          <a:p>
            <a:pPr lvl="1"/>
            <a:r>
              <a:rPr lang="en-US" dirty="0" smtClean="0"/>
              <a:t>Relieves internal stresses</a:t>
            </a:r>
          </a:p>
          <a:p>
            <a:pPr lvl="1"/>
            <a:r>
              <a:rPr lang="en-US" dirty="0" smtClean="0"/>
              <a:t>Increases ductility, slight reduction in strength and hardness</a:t>
            </a:r>
          </a:p>
        </p:txBody>
      </p:sp>
      <p:sp>
        <p:nvSpPr>
          <p:cNvPr id="4" name="Footer Placeholder 3"/>
          <p:cNvSpPr>
            <a:spLocks noGrp="1"/>
          </p:cNvSpPr>
          <p:nvPr>
            <p:ph type="ftr" sz="quarter" idx="11"/>
          </p:nvPr>
        </p:nvSpPr>
        <p:spPr/>
        <p:txBody>
          <a:bodyPr/>
          <a:lstStyle/>
          <a:p>
            <a:r>
              <a:rPr lang="en-US" smtClean="0"/>
              <a:t>Shigley’s Mechanical Engineering Design</a:t>
            </a:r>
            <a:endParaRPr lang="en-US"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2600" y="937271"/>
            <a:ext cx="5714999" cy="56739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r>
              <a:rPr lang="en-US" dirty="0" smtClean="0"/>
              <a:t>Effects of Heat Treating</a:t>
            </a:r>
            <a:endParaRPr lang="en-US" dirty="0"/>
          </a:p>
        </p:txBody>
      </p:sp>
      <p:sp>
        <p:nvSpPr>
          <p:cNvPr id="3" name="Footer Placeholder 2"/>
          <p:cNvSpPr>
            <a:spLocks noGrp="1"/>
          </p:cNvSpPr>
          <p:nvPr>
            <p:ph type="ftr" sz="quarter" idx="11"/>
          </p:nvPr>
        </p:nvSpPr>
        <p:spPr/>
        <p:txBody>
          <a:bodyPr/>
          <a:lstStyle/>
          <a:p>
            <a:r>
              <a:rPr lang="en-US" smtClean="0"/>
              <a:t>Shigley’s Mechanical Engineering Design</a:t>
            </a:r>
            <a:endParaRPr lang="en-US" dirty="0"/>
          </a:p>
        </p:txBody>
      </p:sp>
      <p:sp>
        <p:nvSpPr>
          <p:cNvPr id="5" name="TextBox 4"/>
          <p:cNvSpPr txBox="1"/>
          <p:nvPr/>
        </p:nvSpPr>
        <p:spPr>
          <a:xfrm>
            <a:off x="533400" y="914400"/>
            <a:ext cx="1676400" cy="461665"/>
          </a:xfrm>
          <a:prstGeom prst="rect">
            <a:avLst/>
          </a:prstGeom>
          <a:noFill/>
        </p:spPr>
        <p:txBody>
          <a:bodyPr wrap="square" rtlCol="0">
            <a:spAutoFit/>
          </a:bodyPr>
          <a:lstStyle/>
          <a:p>
            <a:r>
              <a:rPr lang="en-US" sz="2400" dirty="0" smtClean="0"/>
              <a:t>Fig. 2–13</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Case Hardening</a:t>
            </a:r>
            <a:endParaRPr lang="en-US" dirty="0"/>
          </a:p>
        </p:txBody>
      </p:sp>
      <p:sp>
        <p:nvSpPr>
          <p:cNvPr id="3" name="Content Placeholder 2"/>
          <p:cNvSpPr>
            <a:spLocks noGrp="1"/>
          </p:cNvSpPr>
          <p:nvPr>
            <p:ph idx="1"/>
          </p:nvPr>
        </p:nvSpPr>
        <p:spPr>
          <a:xfrm>
            <a:off x="381000" y="838200"/>
            <a:ext cx="8382000" cy="5334000"/>
          </a:xfrm>
        </p:spPr>
        <p:txBody>
          <a:bodyPr/>
          <a:lstStyle/>
          <a:p>
            <a:r>
              <a:rPr lang="en-US" dirty="0" smtClean="0"/>
              <a:t>Process to increase hardness on outer surface, while retaining ductility and toughness in the core</a:t>
            </a:r>
          </a:p>
          <a:p>
            <a:r>
              <a:rPr lang="en-US" dirty="0" smtClean="0"/>
              <a:t>Addition of carbon to outer surface by exposure to high carbon solid, liquid, or gas at elevated temperature</a:t>
            </a:r>
          </a:p>
          <a:p>
            <a:r>
              <a:rPr lang="en-US" dirty="0" smtClean="0"/>
              <a:t>Can also achieve case hardening by heat treating only the outer surface, e.g. induction hardening or flame hardening</a:t>
            </a:r>
            <a:endParaRPr lang="en-US" dirty="0"/>
          </a:p>
        </p:txBody>
      </p:sp>
      <p:sp>
        <p:nvSpPr>
          <p:cNvPr id="4" name="Footer Placeholder 3"/>
          <p:cNvSpPr>
            <a:spLocks noGrp="1"/>
          </p:cNvSpPr>
          <p:nvPr>
            <p:ph type="ftr" sz="quarter" idx="11"/>
          </p:nvPr>
        </p:nvSpPr>
        <p:spPr/>
        <p:txBody>
          <a:bodyPr/>
          <a:lstStyle/>
          <a:p>
            <a:r>
              <a:rPr lang="en-US" smtClean="0"/>
              <a:t>Shigley’s Mechanical Engineering Design</a:t>
            </a:r>
            <a:endParaRPr lang="en-US"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Alloy Steels</a:t>
            </a:r>
            <a:endParaRPr lang="en-US" dirty="0"/>
          </a:p>
        </p:txBody>
      </p:sp>
      <p:sp>
        <p:nvSpPr>
          <p:cNvPr id="3" name="Content Placeholder 2"/>
          <p:cNvSpPr>
            <a:spLocks noGrp="1"/>
          </p:cNvSpPr>
          <p:nvPr>
            <p:ph idx="1"/>
          </p:nvPr>
        </p:nvSpPr>
        <p:spPr>
          <a:xfrm>
            <a:off x="381000" y="838200"/>
            <a:ext cx="8458200" cy="5638800"/>
          </a:xfrm>
        </p:spPr>
        <p:txBody>
          <a:bodyPr/>
          <a:lstStyle/>
          <a:p>
            <a:r>
              <a:rPr lang="en-US" dirty="0" smtClean="0"/>
              <a:t>Chromium</a:t>
            </a:r>
          </a:p>
          <a:p>
            <a:r>
              <a:rPr lang="en-US" dirty="0" smtClean="0"/>
              <a:t>Nickel</a:t>
            </a:r>
          </a:p>
          <a:p>
            <a:r>
              <a:rPr lang="en-US" dirty="0" smtClean="0"/>
              <a:t>Manganese</a:t>
            </a:r>
          </a:p>
          <a:p>
            <a:r>
              <a:rPr lang="en-US" dirty="0" smtClean="0"/>
              <a:t>Silicon</a:t>
            </a:r>
          </a:p>
          <a:p>
            <a:r>
              <a:rPr lang="en-US" dirty="0" smtClean="0"/>
              <a:t>Molybdenum</a:t>
            </a:r>
          </a:p>
          <a:p>
            <a:r>
              <a:rPr lang="en-US" dirty="0" smtClean="0"/>
              <a:t>Vanadium</a:t>
            </a:r>
          </a:p>
          <a:p>
            <a:r>
              <a:rPr lang="en-US" dirty="0" smtClean="0"/>
              <a:t>Tungsten</a:t>
            </a:r>
            <a:endParaRPr lang="en-US" dirty="0"/>
          </a:p>
        </p:txBody>
      </p:sp>
      <p:sp>
        <p:nvSpPr>
          <p:cNvPr id="4" name="Footer Placeholder 3"/>
          <p:cNvSpPr>
            <a:spLocks noGrp="1"/>
          </p:cNvSpPr>
          <p:nvPr>
            <p:ph type="ftr" sz="quarter" idx="11"/>
          </p:nvPr>
        </p:nvSpPr>
        <p:spPr/>
        <p:txBody>
          <a:bodyPr/>
          <a:lstStyle/>
          <a:p>
            <a:r>
              <a:rPr lang="en-US" smtClean="0"/>
              <a:t>Shigley’s Mechanical Engineering Design</a:t>
            </a:r>
            <a:endParaRPr lang="en-US"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Corrosion-Resistant Steels</a:t>
            </a:r>
            <a:endParaRPr lang="en-US" dirty="0"/>
          </a:p>
        </p:txBody>
      </p:sp>
      <p:sp>
        <p:nvSpPr>
          <p:cNvPr id="3" name="Content Placeholder 2"/>
          <p:cNvSpPr>
            <a:spLocks noGrp="1"/>
          </p:cNvSpPr>
          <p:nvPr>
            <p:ph idx="1"/>
          </p:nvPr>
        </p:nvSpPr>
        <p:spPr>
          <a:xfrm>
            <a:off x="381000" y="838200"/>
            <a:ext cx="8382000" cy="5715000"/>
          </a:xfrm>
        </p:spPr>
        <p:txBody>
          <a:bodyPr/>
          <a:lstStyle/>
          <a:p>
            <a:r>
              <a:rPr lang="en-US" i="1" dirty="0" smtClean="0"/>
              <a:t>Stainless steels</a:t>
            </a:r>
            <a:r>
              <a:rPr lang="en-US" dirty="0" smtClean="0"/>
              <a:t> </a:t>
            </a:r>
          </a:p>
          <a:p>
            <a:pPr lvl="1"/>
            <a:r>
              <a:rPr lang="en-US" dirty="0" smtClean="0"/>
              <a:t>Iron-base alloys with at least 12 % chromium</a:t>
            </a:r>
          </a:p>
          <a:p>
            <a:pPr lvl="1"/>
            <a:r>
              <a:rPr lang="en-US" dirty="0" smtClean="0"/>
              <a:t>Resists many corrosive conditions</a:t>
            </a:r>
          </a:p>
          <a:p>
            <a:r>
              <a:rPr lang="en-US" dirty="0" smtClean="0"/>
              <a:t>Four types of stainless steels</a:t>
            </a:r>
          </a:p>
          <a:p>
            <a:pPr lvl="1"/>
            <a:r>
              <a:rPr lang="en-US" dirty="0" err="1" smtClean="0"/>
              <a:t>Ferritic</a:t>
            </a:r>
            <a:r>
              <a:rPr lang="en-US" dirty="0" smtClean="0"/>
              <a:t> chromium</a:t>
            </a:r>
          </a:p>
          <a:p>
            <a:pPr lvl="1"/>
            <a:r>
              <a:rPr lang="en-US" dirty="0" smtClean="0"/>
              <a:t>Austenitic chromium-nickel</a:t>
            </a:r>
          </a:p>
          <a:p>
            <a:pPr lvl="1"/>
            <a:r>
              <a:rPr lang="en-US" dirty="0" err="1" smtClean="0"/>
              <a:t>Martensitic</a:t>
            </a:r>
            <a:endParaRPr lang="en-US" dirty="0" smtClean="0"/>
          </a:p>
          <a:p>
            <a:pPr lvl="1"/>
            <a:r>
              <a:rPr lang="en-US" dirty="0" smtClean="0"/>
              <a:t>Precipitation-</a:t>
            </a:r>
            <a:r>
              <a:rPr lang="en-US" dirty="0" err="1" smtClean="0"/>
              <a:t>hardenable</a:t>
            </a:r>
            <a:endParaRPr lang="en-US" dirty="0"/>
          </a:p>
        </p:txBody>
      </p:sp>
      <p:sp>
        <p:nvSpPr>
          <p:cNvPr id="4" name="Footer Placeholder 3"/>
          <p:cNvSpPr>
            <a:spLocks noGrp="1"/>
          </p:cNvSpPr>
          <p:nvPr>
            <p:ph type="ftr" sz="quarter" idx="11"/>
          </p:nvPr>
        </p:nvSpPr>
        <p:spPr/>
        <p:txBody>
          <a:bodyPr/>
          <a:lstStyle/>
          <a:p>
            <a:r>
              <a:rPr lang="en-US" smtClean="0"/>
              <a:t>Shigley’s Mechanical Engineering Design</a:t>
            </a:r>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Stress-Strain Diagram</a:t>
            </a:r>
            <a:endParaRPr lang="en-US" dirty="0"/>
          </a:p>
        </p:txBody>
      </p:sp>
      <p:sp>
        <p:nvSpPr>
          <p:cNvPr id="3" name="Content Placeholder 2"/>
          <p:cNvSpPr>
            <a:spLocks noGrp="1"/>
          </p:cNvSpPr>
          <p:nvPr>
            <p:ph idx="1"/>
          </p:nvPr>
        </p:nvSpPr>
        <p:spPr/>
        <p:txBody>
          <a:bodyPr>
            <a:normAutofit/>
          </a:bodyPr>
          <a:lstStyle/>
          <a:p>
            <a:r>
              <a:rPr lang="en-US" dirty="0" smtClean="0"/>
              <a:t>Plot stress vs. normal strain</a:t>
            </a:r>
          </a:p>
          <a:p>
            <a:r>
              <a:rPr lang="en-US" dirty="0" smtClean="0"/>
              <a:t>Typically linear relation until the </a:t>
            </a:r>
            <a:r>
              <a:rPr lang="en-US" i="1" dirty="0" smtClean="0"/>
              <a:t>proportional limit, pl</a:t>
            </a:r>
            <a:endParaRPr lang="en-US" dirty="0" smtClean="0"/>
          </a:p>
          <a:p>
            <a:r>
              <a:rPr lang="en-US" dirty="0" smtClean="0"/>
              <a:t>No permanent deformation until the </a:t>
            </a:r>
            <a:r>
              <a:rPr lang="en-US" i="1" dirty="0" smtClean="0"/>
              <a:t>elastic limit, el</a:t>
            </a:r>
          </a:p>
          <a:p>
            <a:r>
              <a:rPr lang="en-US" i="1" dirty="0" smtClean="0"/>
              <a:t>Yield strength, </a:t>
            </a:r>
            <a:r>
              <a:rPr lang="en-US" i="1" dirty="0" err="1" smtClean="0"/>
              <a:t>S</a:t>
            </a:r>
            <a:r>
              <a:rPr lang="en-US" i="1" baseline="-25000" dirty="0" err="1" smtClean="0"/>
              <a:t>y</a:t>
            </a:r>
            <a:r>
              <a:rPr lang="en-US" i="1" dirty="0" smtClean="0"/>
              <a:t> , </a:t>
            </a:r>
            <a:r>
              <a:rPr lang="en-US" dirty="0" smtClean="0"/>
              <a:t>defined at point where significant plastic deformation begins, or where permanent set reaches a fixed amount, usually 0.2% of the original gauge length</a:t>
            </a:r>
          </a:p>
          <a:p>
            <a:r>
              <a:rPr lang="en-US" i="1" dirty="0" smtClean="0"/>
              <a:t>Ultimate strength, S</a:t>
            </a:r>
            <a:r>
              <a:rPr lang="en-US" i="1" baseline="-25000" dirty="0" smtClean="0"/>
              <a:t>u </a:t>
            </a:r>
            <a:r>
              <a:rPr lang="en-US" i="1" dirty="0" smtClean="0"/>
              <a:t>, </a:t>
            </a:r>
            <a:r>
              <a:rPr lang="en-US" dirty="0" smtClean="0"/>
              <a:t>defined as the maximum stress on the diagram</a:t>
            </a:r>
            <a:endParaRPr lang="en-US" i="1" dirty="0" smtClean="0"/>
          </a:p>
          <a:p>
            <a:pPr>
              <a:buNone/>
            </a:pPr>
            <a:r>
              <a:rPr lang="en-US" dirty="0" smtClean="0"/>
              <a:t> </a:t>
            </a:r>
          </a:p>
          <a:p>
            <a:endParaRPr lang="en-US" dirty="0" smtClean="0"/>
          </a:p>
        </p:txBody>
      </p:sp>
      <p:sp>
        <p:nvSpPr>
          <p:cNvPr id="4" name="Footer Placeholder 3"/>
          <p:cNvSpPr>
            <a:spLocks noGrp="1"/>
          </p:cNvSpPr>
          <p:nvPr>
            <p:ph type="ftr" sz="quarter" idx="11"/>
          </p:nvPr>
        </p:nvSpPr>
        <p:spPr/>
        <p:txBody>
          <a:bodyPr/>
          <a:lstStyle/>
          <a:p>
            <a:r>
              <a:rPr lang="en-US" smtClean="0"/>
              <a:t>Shigley’s Mechanical Engineering Design</a:t>
            </a:r>
            <a:endParaRPr lang="en-US" dirty="0"/>
          </a:p>
        </p:txBody>
      </p:sp>
      <p:pic>
        <p:nvPicPr>
          <p:cNvPr id="5" name="Picture 7" descr="bud29281_0202a"/>
          <p:cNvPicPr>
            <a:picLocks noChangeAspect="1" noChangeArrowheads="1"/>
          </p:cNvPicPr>
          <p:nvPr/>
        </p:nvPicPr>
        <p:blipFill>
          <a:blip r:embed="rId2" cstate="print"/>
          <a:srcRect l="4663" t="7853" r="8079" b="7025"/>
          <a:stretch>
            <a:fillRect/>
          </a:stretch>
        </p:blipFill>
        <p:spPr bwMode="auto">
          <a:xfrm>
            <a:off x="4572000" y="838199"/>
            <a:ext cx="4495800" cy="3163711"/>
          </a:xfrm>
          <a:prstGeom prst="rect">
            <a:avLst/>
          </a:prstGeom>
          <a:noFill/>
        </p:spPr>
      </p:pic>
      <p:pic>
        <p:nvPicPr>
          <p:cNvPr id="6" name="Picture 8" descr="bud29281_0202b"/>
          <p:cNvPicPr>
            <a:picLocks noChangeAspect="1" noChangeArrowheads="1"/>
          </p:cNvPicPr>
          <p:nvPr/>
        </p:nvPicPr>
        <p:blipFill>
          <a:blip r:embed="rId3" cstate="print"/>
          <a:srcRect l="24150" t="5320" b="6721"/>
          <a:stretch>
            <a:fillRect/>
          </a:stretch>
        </p:blipFill>
        <p:spPr bwMode="auto">
          <a:xfrm>
            <a:off x="5638800" y="4005470"/>
            <a:ext cx="3352800" cy="2623930"/>
          </a:xfrm>
          <a:prstGeom prst="rect">
            <a:avLst/>
          </a:prstGeom>
          <a:noFill/>
        </p:spPr>
      </p:pic>
      <p:sp>
        <p:nvSpPr>
          <p:cNvPr id="7" name="TextBox 6"/>
          <p:cNvSpPr txBox="1"/>
          <p:nvPr/>
        </p:nvSpPr>
        <p:spPr>
          <a:xfrm>
            <a:off x="6324600" y="2057400"/>
            <a:ext cx="2362200" cy="461665"/>
          </a:xfrm>
          <a:prstGeom prst="rect">
            <a:avLst/>
          </a:prstGeom>
          <a:noFill/>
        </p:spPr>
        <p:txBody>
          <a:bodyPr wrap="square" rtlCol="0">
            <a:spAutoFit/>
          </a:bodyPr>
          <a:lstStyle/>
          <a:p>
            <a:r>
              <a:rPr lang="en-US" sz="2400" dirty="0" smtClean="0"/>
              <a:t>Ductile material</a:t>
            </a:r>
          </a:p>
        </p:txBody>
      </p:sp>
      <p:sp>
        <p:nvSpPr>
          <p:cNvPr id="8" name="TextBox 7"/>
          <p:cNvSpPr txBox="1"/>
          <p:nvPr/>
        </p:nvSpPr>
        <p:spPr>
          <a:xfrm>
            <a:off x="6705600" y="5177135"/>
            <a:ext cx="2286000" cy="461665"/>
          </a:xfrm>
          <a:prstGeom prst="rect">
            <a:avLst/>
          </a:prstGeom>
          <a:noFill/>
        </p:spPr>
        <p:txBody>
          <a:bodyPr wrap="square" rtlCol="0">
            <a:spAutoFit/>
          </a:bodyPr>
          <a:lstStyle/>
          <a:p>
            <a:r>
              <a:rPr lang="en-US" sz="2400" dirty="0" smtClean="0"/>
              <a:t>Brittle material</a:t>
            </a:r>
          </a:p>
        </p:txBody>
      </p:sp>
      <p:sp>
        <p:nvSpPr>
          <p:cNvPr id="9" name="TextBox 8"/>
          <p:cNvSpPr txBox="1"/>
          <p:nvPr/>
        </p:nvSpPr>
        <p:spPr>
          <a:xfrm>
            <a:off x="5029200" y="6396335"/>
            <a:ext cx="1447800" cy="461665"/>
          </a:xfrm>
          <a:prstGeom prst="rect">
            <a:avLst/>
          </a:prstGeom>
          <a:noFill/>
        </p:spPr>
        <p:txBody>
          <a:bodyPr wrap="square" rtlCol="0">
            <a:spAutoFit/>
          </a:bodyPr>
          <a:lstStyle/>
          <a:p>
            <a:r>
              <a:rPr lang="en-US" sz="2400" dirty="0" smtClean="0"/>
              <a:t>Fig. 2–2</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Casting Materials</a:t>
            </a:r>
            <a:endParaRPr lang="en-US" dirty="0"/>
          </a:p>
        </p:txBody>
      </p:sp>
      <p:sp>
        <p:nvSpPr>
          <p:cNvPr id="3" name="Content Placeholder 2"/>
          <p:cNvSpPr>
            <a:spLocks noGrp="1"/>
          </p:cNvSpPr>
          <p:nvPr>
            <p:ph idx="1"/>
          </p:nvPr>
        </p:nvSpPr>
        <p:spPr>
          <a:xfrm>
            <a:off x="381000" y="838200"/>
            <a:ext cx="8458200" cy="5562600"/>
          </a:xfrm>
        </p:spPr>
        <p:txBody>
          <a:bodyPr/>
          <a:lstStyle/>
          <a:p>
            <a:r>
              <a:rPr lang="en-US" dirty="0" smtClean="0"/>
              <a:t>Gray Cast Iron</a:t>
            </a:r>
          </a:p>
          <a:p>
            <a:r>
              <a:rPr lang="en-US" dirty="0" smtClean="0"/>
              <a:t>Ductile and Nodular Cast Iron</a:t>
            </a:r>
          </a:p>
          <a:p>
            <a:r>
              <a:rPr lang="en-US" dirty="0" smtClean="0"/>
              <a:t>White Cast Iron</a:t>
            </a:r>
          </a:p>
          <a:p>
            <a:r>
              <a:rPr lang="en-US" dirty="0" smtClean="0"/>
              <a:t>Malleable Cast Iron</a:t>
            </a:r>
          </a:p>
          <a:p>
            <a:r>
              <a:rPr lang="en-US" dirty="0" smtClean="0"/>
              <a:t>Alloy Cast Iron</a:t>
            </a:r>
          </a:p>
          <a:p>
            <a:r>
              <a:rPr lang="en-US" dirty="0" smtClean="0"/>
              <a:t>Cast Steel</a:t>
            </a:r>
            <a:endParaRPr lang="en-US" dirty="0"/>
          </a:p>
        </p:txBody>
      </p:sp>
      <p:sp>
        <p:nvSpPr>
          <p:cNvPr id="4" name="Footer Placeholder 3"/>
          <p:cNvSpPr>
            <a:spLocks noGrp="1"/>
          </p:cNvSpPr>
          <p:nvPr>
            <p:ph type="ftr" sz="quarter" idx="11"/>
          </p:nvPr>
        </p:nvSpPr>
        <p:spPr/>
        <p:txBody>
          <a:bodyPr/>
          <a:lstStyle/>
          <a:p>
            <a:r>
              <a:rPr lang="en-US" smtClean="0"/>
              <a:t>Shigley’s Mechanical Engineering Design</a:t>
            </a:r>
            <a:endParaRPr lang="en-US"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Nonferrous Metals</a:t>
            </a:r>
            <a:endParaRPr lang="en-US" dirty="0"/>
          </a:p>
        </p:txBody>
      </p:sp>
      <p:sp>
        <p:nvSpPr>
          <p:cNvPr id="3" name="Content Placeholder 2"/>
          <p:cNvSpPr>
            <a:spLocks noGrp="1"/>
          </p:cNvSpPr>
          <p:nvPr>
            <p:ph idx="1"/>
          </p:nvPr>
        </p:nvSpPr>
        <p:spPr>
          <a:xfrm>
            <a:off x="457200" y="838200"/>
            <a:ext cx="8382000" cy="6019800"/>
          </a:xfrm>
        </p:spPr>
        <p:txBody>
          <a:bodyPr>
            <a:normAutofit fontScale="92500" lnSpcReduction="20000"/>
          </a:bodyPr>
          <a:lstStyle/>
          <a:p>
            <a:r>
              <a:rPr lang="en-US" dirty="0" smtClean="0"/>
              <a:t>Aluminum</a:t>
            </a:r>
          </a:p>
          <a:p>
            <a:r>
              <a:rPr lang="en-US" dirty="0" smtClean="0"/>
              <a:t>Magnesium</a:t>
            </a:r>
          </a:p>
          <a:p>
            <a:r>
              <a:rPr lang="en-US" dirty="0" smtClean="0"/>
              <a:t>Titanium</a:t>
            </a:r>
          </a:p>
          <a:p>
            <a:r>
              <a:rPr lang="en-US" dirty="0" smtClean="0"/>
              <a:t>Copper-based alloys</a:t>
            </a:r>
          </a:p>
          <a:p>
            <a:pPr lvl="1"/>
            <a:r>
              <a:rPr lang="en-US" dirty="0" smtClean="0"/>
              <a:t>Brass with 5 to 15 percent zinc</a:t>
            </a:r>
          </a:p>
          <a:p>
            <a:pPr lvl="2"/>
            <a:r>
              <a:rPr lang="en-US" dirty="0" smtClean="0"/>
              <a:t>Gilding brass, commercial bronze, red brass</a:t>
            </a:r>
          </a:p>
          <a:p>
            <a:pPr lvl="1"/>
            <a:r>
              <a:rPr lang="en-US" dirty="0" smtClean="0"/>
              <a:t>Brass with 20 to 36 percent zinc</a:t>
            </a:r>
          </a:p>
          <a:p>
            <a:pPr lvl="2"/>
            <a:r>
              <a:rPr lang="en-US" dirty="0" smtClean="0"/>
              <a:t>Low brass, cartridge brass, yellow brass</a:t>
            </a:r>
          </a:p>
          <a:p>
            <a:pPr lvl="2"/>
            <a:r>
              <a:rPr lang="en-US" dirty="0" smtClean="0"/>
              <a:t>Low-leaded brass, high-leaded brass (engraver’s brass), free-cutting brass</a:t>
            </a:r>
          </a:p>
          <a:p>
            <a:pPr lvl="2"/>
            <a:r>
              <a:rPr lang="en-US" dirty="0" smtClean="0"/>
              <a:t>Admiralty metal</a:t>
            </a:r>
          </a:p>
          <a:p>
            <a:pPr lvl="2"/>
            <a:r>
              <a:rPr lang="en-US" dirty="0" smtClean="0"/>
              <a:t>Aluminum brass</a:t>
            </a:r>
          </a:p>
          <a:p>
            <a:pPr lvl="1"/>
            <a:r>
              <a:rPr lang="en-US" dirty="0" smtClean="0"/>
              <a:t>Brass with 36 to 40 percent zinc</a:t>
            </a:r>
          </a:p>
          <a:p>
            <a:pPr lvl="2"/>
            <a:r>
              <a:rPr lang="en-US" dirty="0" err="1" smtClean="0"/>
              <a:t>Muntz</a:t>
            </a:r>
            <a:r>
              <a:rPr lang="en-US" dirty="0" smtClean="0"/>
              <a:t> metal, naval brass</a:t>
            </a:r>
          </a:p>
          <a:p>
            <a:pPr lvl="1"/>
            <a:r>
              <a:rPr lang="en-US" dirty="0" smtClean="0"/>
              <a:t>Bronze</a:t>
            </a:r>
          </a:p>
          <a:p>
            <a:pPr lvl="2"/>
            <a:r>
              <a:rPr lang="en-US" dirty="0" err="1" smtClean="0"/>
              <a:t>Silcon</a:t>
            </a:r>
            <a:r>
              <a:rPr lang="en-US" dirty="0" smtClean="0"/>
              <a:t> bronze, phosphor bronze, aluminum bronze, beryllium bronze</a:t>
            </a:r>
          </a:p>
          <a:p>
            <a:pPr lvl="2"/>
            <a:endParaRPr lang="en-US" dirty="0" smtClean="0"/>
          </a:p>
        </p:txBody>
      </p:sp>
      <p:sp>
        <p:nvSpPr>
          <p:cNvPr id="4" name="Footer Placeholder 3"/>
          <p:cNvSpPr>
            <a:spLocks noGrp="1"/>
          </p:cNvSpPr>
          <p:nvPr>
            <p:ph type="ftr" sz="quarter" idx="11"/>
          </p:nvPr>
        </p:nvSpPr>
        <p:spPr/>
        <p:txBody>
          <a:bodyPr/>
          <a:lstStyle/>
          <a:p>
            <a:r>
              <a:rPr lang="en-US" smtClean="0"/>
              <a:t>Shigley’s Mechanical Engineering Design</a:t>
            </a:r>
            <a:endParaRPr lang="en-US"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Plastics</a:t>
            </a:r>
            <a:endParaRPr lang="en-US" dirty="0"/>
          </a:p>
        </p:txBody>
      </p:sp>
      <p:sp>
        <p:nvSpPr>
          <p:cNvPr id="3" name="Content Placeholder 2"/>
          <p:cNvSpPr>
            <a:spLocks noGrp="1"/>
          </p:cNvSpPr>
          <p:nvPr>
            <p:ph idx="1"/>
          </p:nvPr>
        </p:nvSpPr>
        <p:spPr>
          <a:xfrm>
            <a:off x="381000" y="838200"/>
            <a:ext cx="8382000" cy="5638800"/>
          </a:xfrm>
        </p:spPr>
        <p:txBody>
          <a:bodyPr/>
          <a:lstStyle/>
          <a:p>
            <a:r>
              <a:rPr lang="en-US" i="1" dirty="0" smtClean="0"/>
              <a:t>Thermoplastic</a:t>
            </a:r>
            <a:r>
              <a:rPr lang="en-US" dirty="0" smtClean="0"/>
              <a:t> – any plastic that flows or is moldable when heat is applied</a:t>
            </a:r>
          </a:p>
          <a:p>
            <a:r>
              <a:rPr lang="en-US" i="1" dirty="0" err="1" smtClean="0"/>
              <a:t>Thermoset</a:t>
            </a:r>
            <a:r>
              <a:rPr lang="en-US" i="1" dirty="0" smtClean="0"/>
              <a:t> </a:t>
            </a:r>
            <a:r>
              <a:rPr lang="en-US" dirty="0" smtClean="0"/>
              <a:t>– a plastic for which the polymerization process is finished in a hot molding press where the plastic is liquefied under pressure</a:t>
            </a:r>
            <a:endParaRPr lang="en-US" i="1" dirty="0"/>
          </a:p>
        </p:txBody>
      </p:sp>
      <p:sp>
        <p:nvSpPr>
          <p:cNvPr id="4" name="Footer Placeholder 3"/>
          <p:cNvSpPr>
            <a:spLocks noGrp="1"/>
          </p:cNvSpPr>
          <p:nvPr>
            <p:ph type="ftr" sz="quarter" idx="11"/>
          </p:nvPr>
        </p:nvSpPr>
        <p:spPr/>
        <p:txBody>
          <a:bodyPr/>
          <a:lstStyle/>
          <a:p>
            <a:r>
              <a:rPr lang="en-US" smtClean="0"/>
              <a:t>Shigley’s Mechanical Engineering Design</a:t>
            </a:r>
            <a:endParaRPr lang="en-US" dirty="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1" y="762000"/>
            <a:ext cx="8585650" cy="5638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r>
              <a:rPr lang="en-US" dirty="0" smtClean="0"/>
              <a:t>Thermoplastic Properties (Table 2</a:t>
            </a:r>
            <a:r>
              <a:rPr lang="en-US" dirty="0"/>
              <a:t>–</a:t>
            </a:r>
            <a:r>
              <a:rPr lang="en-US" dirty="0" smtClean="0"/>
              <a:t>2)</a:t>
            </a:r>
            <a:endParaRPr lang="en-US" dirty="0"/>
          </a:p>
        </p:txBody>
      </p:sp>
      <p:sp>
        <p:nvSpPr>
          <p:cNvPr id="3" name="Footer Placeholder 2"/>
          <p:cNvSpPr>
            <a:spLocks noGrp="1"/>
          </p:cNvSpPr>
          <p:nvPr>
            <p:ph type="ftr" sz="quarter" idx="11"/>
          </p:nvPr>
        </p:nvSpPr>
        <p:spPr/>
        <p:txBody>
          <a:bodyPr/>
          <a:lstStyle/>
          <a:p>
            <a:r>
              <a:rPr lang="en-US" smtClean="0"/>
              <a:t>Shigley’s Mechanical Engineering Design</a:t>
            </a:r>
            <a:endParaRPr lang="en-US" dirty="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3701" y="1371600"/>
            <a:ext cx="8731224" cy="2908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r>
              <a:rPr lang="en-US" dirty="0" smtClean="0"/>
              <a:t>Thermoset Properties (Table 2</a:t>
            </a:r>
            <a:r>
              <a:rPr lang="en-US" dirty="0"/>
              <a:t>–</a:t>
            </a:r>
            <a:r>
              <a:rPr lang="en-US" dirty="0" smtClean="0"/>
              <a:t>3)</a:t>
            </a:r>
            <a:endParaRPr lang="en-US" dirty="0"/>
          </a:p>
        </p:txBody>
      </p:sp>
      <p:sp>
        <p:nvSpPr>
          <p:cNvPr id="3" name="Footer Placeholder 2"/>
          <p:cNvSpPr>
            <a:spLocks noGrp="1"/>
          </p:cNvSpPr>
          <p:nvPr>
            <p:ph type="ftr" sz="quarter" idx="11"/>
          </p:nvPr>
        </p:nvSpPr>
        <p:spPr/>
        <p:txBody>
          <a:bodyPr/>
          <a:lstStyle/>
          <a:p>
            <a:r>
              <a:rPr lang="en-US" dirty="0" err="1" smtClean="0"/>
              <a:t>Shigley’s</a:t>
            </a:r>
            <a:r>
              <a:rPr lang="en-US" dirty="0" smtClean="0"/>
              <a:t> Mechanical Engineering Design</a:t>
            </a:r>
            <a:endParaRPr lang="en-US" dirty="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Composite Materials</a:t>
            </a:r>
            <a:endParaRPr lang="en-US" dirty="0"/>
          </a:p>
        </p:txBody>
      </p:sp>
      <p:sp>
        <p:nvSpPr>
          <p:cNvPr id="3" name="Content Placeholder 2"/>
          <p:cNvSpPr>
            <a:spLocks noGrp="1"/>
          </p:cNvSpPr>
          <p:nvPr>
            <p:ph idx="1"/>
          </p:nvPr>
        </p:nvSpPr>
        <p:spPr>
          <a:xfrm>
            <a:off x="381000" y="838200"/>
            <a:ext cx="8458200" cy="3276600"/>
          </a:xfrm>
        </p:spPr>
        <p:txBody>
          <a:bodyPr>
            <a:normAutofit lnSpcReduction="10000"/>
          </a:bodyPr>
          <a:lstStyle/>
          <a:p>
            <a:r>
              <a:rPr lang="en-US" dirty="0" smtClean="0"/>
              <a:t>Formed from two or more dissimilar materials, each of which contributes to the final properties</a:t>
            </a:r>
          </a:p>
          <a:p>
            <a:r>
              <a:rPr lang="en-US" dirty="0" smtClean="0"/>
              <a:t>Materials remain distinct from each other at the macroscopic level</a:t>
            </a:r>
          </a:p>
          <a:p>
            <a:r>
              <a:rPr lang="en-US" dirty="0" smtClean="0"/>
              <a:t>Usually amorphous and non-isotropic</a:t>
            </a:r>
          </a:p>
          <a:p>
            <a:r>
              <a:rPr lang="en-US" dirty="0" smtClean="0"/>
              <a:t>Often consists of </a:t>
            </a:r>
            <a:r>
              <a:rPr lang="en-US" i="1" dirty="0" smtClean="0"/>
              <a:t>laminates</a:t>
            </a:r>
            <a:r>
              <a:rPr lang="en-US" dirty="0" smtClean="0"/>
              <a:t> of </a:t>
            </a:r>
            <a:r>
              <a:rPr lang="en-US" i="1" dirty="0" smtClean="0"/>
              <a:t>filler</a:t>
            </a:r>
            <a:r>
              <a:rPr lang="en-US" dirty="0" smtClean="0"/>
              <a:t> to provide stiffness and strength and a </a:t>
            </a:r>
            <a:r>
              <a:rPr lang="en-US" i="1" dirty="0" smtClean="0"/>
              <a:t>matrix</a:t>
            </a:r>
            <a:r>
              <a:rPr lang="en-US" dirty="0" smtClean="0"/>
              <a:t> to hold the material together</a:t>
            </a:r>
          </a:p>
          <a:p>
            <a:r>
              <a:rPr lang="en-US" dirty="0" smtClean="0"/>
              <a:t>Common filler types:</a:t>
            </a:r>
          </a:p>
        </p:txBody>
      </p:sp>
      <p:sp>
        <p:nvSpPr>
          <p:cNvPr id="4" name="Footer Placeholder 3"/>
          <p:cNvSpPr>
            <a:spLocks noGrp="1"/>
          </p:cNvSpPr>
          <p:nvPr>
            <p:ph type="ftr" sz="quarter" idx="11"/>
          </p:nvPr>
        </p:nvSpPr>
        <p:spPr/>
        <p:txBody>
          <a:bodyPr/>
          <a:lstStyle/>
          <a:p>
            <a:r>
              <a:rPr lang="en-US" dirty="0" err="1" smtClean="0"/>
              <a:t>Shigley’s</a:t>
            </a:r>
            <a:r>
              <a:rPr lang="en-US" dirty="0" smtClean="0"/>
              <a:t> Mechanical Engineering Design</a:t>
            </a:r>
            <a:endParaRPr lang="en-US" dirty="0"/>
          </a:p>
        </p:txBody>
      </p:sp>
      <p:pic>
        <p:nvPicPr>
          <p:cNvPr id="5" name="Picture 4" descr="bud29281_0214"/>
          <p:cNvPicPr>
            <a:picLocks noChangeAspect="1" noChangeArrowheads="1"/>
          </p:cNvPicPr>
          <p:nvPr/>
        </p:nvPicPr>
        <p:blipFill>
          <a:blip r:embed="rId2" cstate="print"/>
          <a:srcRect t="8654"/>
          <a:stretch>
            <a:fillRect/>
          </a:stretch>
        </p:blipFill>
        <p:spPr bwMode="auto">
          <a:xfrm>
            <a:off x="533400" y="3962400"/>
            <a:ext cx="8442325" cy="2413000"/>
          </a:xfrm>
          <a:prstGeom prst="rect">
            <a:avLst/>
          </a:prstGeom>
          <a:noFill/>
        </p:spPr>
      </p:pic>
      <p:sp>
        <p:nvSpPr>
          <p:cNvPr id="6" name="TextBox 5"/>
          <p:cNvSpPr txBox="1"/>
          <p:nvPr/>
        </p:nvSpPr>
        <p:spPr>
          <a:xfrm>
            <a:off x="3657600" y="6396335"/>
            <a:ext cx="1676400" cy="461665"/>
          </a:xfrm>
          <a:prstGeom prst="rect">
            <a:avLst/>
          </a:prstGeom>
          <a:noFill/>
        </p:spPr>
        <p:txBody>
          <a:bodyPr wrap="square" rtlCol="0">
            <a:spAutoFit/>
          </a:bodyPr>
          <a:lstStyle/>
          <a:p>
            <a:r>
              <a:rPr lang="en-US" sz="2400" dirty="0" smtClean="0"/>
              <a:t>Fig. 2–14</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Material Families and Classes (Table 2</a:t>
            </a:r>
            <a:r>
              <a:rPr lang="en-US" dirty="0"/>
              <a:t>–</a:t>
            </a:r>
            <a:r>
              <a:rPr lang="en-US" dirty="0" smtClean="0"/>
              <a:t>4)</a:t>
            </a:r>
            <a:endParaRPr lang="en-US" dirty="0"/>
          </a:p>
        </p:txBody>
      </p:sp>
      <p:pic>
        <p:nvPicPr>
          <p:cNvPr id="28674" name="Picture 2"/>
          <p:cNvPicPr>
            <a:picLocks noChangeAspect="1" noChangeArrowheads="1"/>
          </p:cNvPicPr>
          <p:nvPr/>
        </p:nvPicPr>
        <p:blipFill>
          <a:blip r:embed="rId2" cstate="print"/>
          <a:srcRect/>
          <a:stretch>
            <a:fillRect/>
          </a:stretch>
        </p:blipFill>
        <p:spPr bwMode="auto">
          <a:xfrm>
            <a:off x="762000" y="762000"/>
            <a:ext cx="7880800" cy="3790950"/>
          </a:xfrm>
          <a:prstGeom prst="rect">
            <a:avLst/>
          </a:prstGeom>
          <a:noFill/>
          <a:ln w="9525">
            <a:noFill/>
            <a:miter lim="800000"/>
            <a:headEnd/>
            <a:tailEnd/>
          </a:ln>
        </p:spPr>
      </p:pic>
      <p:pic>
        <p:nvPicPr>
          <p:cNvPr id="28676" name="Picture 4"/>
          <p:cNvPicPr>
            <a:picLocks noChangeAspect="1" noChangeArrowheads="1"/>
          </p:cNvPicPr>
          <p:nvPr/>
        </p:nvPicPr>
        <p:blipFill>
          <a:blip r:embed="rId3" cstate="print"/>
          <a:srcRect/>
          <a:stretch>
            <a:fillRect/>
          </a:stretch>
        </p:blipFill>
        <p:spPr bwMode="auto">
          <a:xfrm>
            <a:off x="685800" y="4572000"/>
            <a:ext cx="7919879" cy="457200"/>
          </a:xfrm>
          <a:prstGeom prst="rect">
            <a:avLst/>
          </a:prstGeom>
          <a:noFill/>
          <a:ln w="9525">
            <a:noFill/>
            <a:miter lim="800000"/>
            <a:headEnd/>
            <a:tailEnd/>
          </a:ln>
        </p:spPr>
      </p:pic>
      <p:sp>
        <p:nvSpPr>
          <p:cNvPr id="10" name="Footer Placeholder 2"/>
          <p:cNvSpPr>
            <a:spLocks noGrp="1"/>
          </p:cNvSpPr>
          <p:nvPr>
            <p:ph type="ftr" sz="quarter" idx="11"/>
          </p:nvPr>
        </p:nvSpPr>
        <p:spPr>
          <a:xfrm>
            <a:off x="6629400" y="6553200"/>
            <a:ext cx="2514600" cy="304800"/>
          </a:xfrm>
        </p:spPr>
        <p:txBody>
          <a:bodyPr/>
          <a:lstStyle/>
          <a:p>
            <a:r>
              <a:rPr lang="en-US" dirty="0" err="1" smtClean="0"/>
              <a:t>Shigley’s</a:t>
            </a:r>
            <a:r>
              <a:rPr lang="en-US" dirty="0" smtClean="0"/>
              <a:t> Mechanical Engineering Design</a:t>
            </a:r>
            <a:endParaRPr lang="en-US" dirty="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Material Families and Classes (Table 2</a:t>
            </a:r>
            <a:r>
              <a:rPr lang="en-US" dirty="0"/>
              <a:t>–</a:t>
            </a:r>
            <a:r>
              <a:rPr lang="en-US" dirty="0" smtClean="0"/>
              <a:t>4)</a:t>
            </a:r>
            <a:endParaRPr lang="en-US" dirty="0"/>
          </a:p>
        </p:txBody>
      </p:sp>
      <p:pic>
        <p:nvPicPr>
          <p:cNvPr id="29698" name="Picture 2"/>
          <p:cNvPicPr>
            <a:picLocks noChangeAspect="1" noChangeArrowheads="1"/>
          </p:cNvPicPr>
          <p:nvPr/>
        </p:nvPicPr>
        <p:blipFill>
          <a:blip r:embed="rId2" cstate="print"/>
          <a:srcRect/>
          <a:stretch>
            <a:fillRect/>
          </a:stretch>
        </p:blipFill>
        <p:spPr bwMode="auto">
          <a:xfrm>
            <a:off x="533400" y="762000"/>
            <a:ext cx="8305800" cy="526369"/>
          </a:xfrm>
          <a:prstGeom prst="rect">
            <a:avLst/>
          </a:prstGeom>
          <a:noFill/>
          <a:ln w="9525">
            <a:noFill/>
            <a:miter lim="800000"/>
            <a:headEnd/>
            <a:tailEnd/>
          </a:ln>
        </p:spPr>
      </p:pic>
      <p:pic>
        <p:nvPicPr>
          <p:cNvPr id="29700" name="Picture 4"/>
          <p:cNvPicPr>
            <a:picLocks noChangeAspect="1" noChangeArrowheads="1"/>
          </p:cNvPicPr>
          <p:nvPr/>
        </p:nvPicPr>
        <p:blipFill>
          <a:blip r:embed="rId3" cstate="print"/>
          <a:srcRect/>
          <a:stretch>
            <a:fillRect/>
          </a:stretch>
        </p:blipFill>
        <p:spPr bwMode="auto">
          <a:xfrm>
            <a:off x="609600" y="1447800"/>
            <a:ext cx="8153400" cy="3986629"/>
          </a:xfrm>
          <a:prstGeom prst="rect">
            <a:avLst/>
          </a:prstGeom>
          <a:noFill/>
          <a:ln w="9525">
            <a:noFill/>
            <a:miter lim="800000"/>
            <a:headEnd/>
            <a:tailEnd/>
          </a:ln>
        </p:spPr>
      </p:pic>
      <p:pic>
        <p:nvPicPr>
          <p:cNvPr id="10" name="Picture 4"/>
          <p:cNvPicPr>
            <a:picLocks noChangeAspect="1" noChangeArrowheads="1"/>
          </p:cNvPicPr>
          <p:nvPr/>
        </p:nvPicPr>
        <p:blipFill>
          <a:blip r:embed="rId4" cstate="print"/>
          <a:srcRect/>
          <a:stretch>
            <a:fillRect/>
          </a:stretch>
        </p:blipFill>
        <p:spPr bwMode="auto">
          <a:xfrm>
            <a:off x="609600" y="5410200"/>
            <a:ext cx="8077200" cy="466282"/>
          </a:xfrm>
          <a:prstGeom prst="rect">
            <a:avLst/>
          </a:prstGeom>
          <a:noFill/>
          <a:ln w="9525">
            <a:noFill/>
            <a:miter lim="800000"/>
            <a:headEnd/>
            <a:tailEnd/>
          </a:ln>
        </p:spPr>
      </p:pic>
      <p:sp>
        <p:nvSpPr>
          <p:cNvPr id="11" name="Footer Placeholder 2"/>
          <p:cNvSpPr>
            <a:spLocks noGrp="1"/>
          </p:cNvSpPr>
          <p:nvPr>
            <p:ph type="ftr" sz="quarter" idx="11"/>
          </p:nvPr>
        </p:nvSpPr>
        <p:spPr>
          <a:xfrm>
            <a:off x="6629400" y="6553200"/>
            <a:ext cx="2514600" cy="304800"/>
          </a:xfrm>
        </p:spPr>
        <p:txBody>
          <a:bodyPr/>
          <a:lstStyle/>
          <a:p>
            <a:r>
              <a:rPr lang="en-US" dirty="0" err="1" smtClean="0"/>
              <a:t>Shigley’s</a:t>
            </a:r>
            <a:r>
              <a:rPr lang="en-US" dirty="0" smtClean="0"/>
              <a:t> Mechanical Engineering Design</a:t>
            </a:r>
            <a:endParaRPr lang="en-US" dirty="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Material Families and Classes (Table 2</a:t>
            </a:r>
            <a:r>
              <a:rPr lang="en-US" dirty="0"/>
              <a:t>–</a:t>
            </a:r>
            <a:r>
              <a:rPr lang="en-US" dirty="0" smtClean="0"/>
              <a:t>4)</a:t>
            </a:r>
            <a:endParaRPr lang="en-US" dirty="0"/>
          </a:p>
        </p:txBody>
      </p:sp>
      <p:pic>
        <p:nvPicPr>
          <p:cNvPr id="29698" name="Picture 2"/>
          <p:cNvPicPr>
            <a:picLocks noChangeAspect="1" noChangeArrowheads="1"/>
          </p:cNvPicPr>
          <p:nvPr/>
        </p:nvPicPr>
        <p:blipFill>
          <a:blip r:embed="rId2" cstate="print"/>
          <a:srcRect/>
          <a:stretch>
            <a:fillRect/>
          </a:stretch>
        </p:blipFill>
        <p:spPr bwMode="auto">
          <a:xfrm>
            <a:off x="533400" y="762000"/>
            <a:ext cx="8305800" cy="526369"/>
          </a:xfrm>
          <a:prstGeom prst="rect">
            <a:avLst/>
          </a:prstGeom>
          <a:noFill/>
          <a:ln w="9525">
            <a:noFill/>
            <a:miter lim="800000"/>
            <a:headEnd/>
            <a:tailEnd/>
          </a:ln>
        </p:spPr>
      </p:pic>
      <p:pic>
        <p:nvPicPr>
          <p:cNvPr id="10" name="Picture 4"/>
          <p:cNvPicPr>
            <a:picLocks noChangeAspect="1" noChangeArrowheads="1"/>
          </p:cNvPicPr>
          <p:nvPr/>
        </p:nvPicPr>
        <p:blipFill>
          <a:blip r:embed="rId3" cstate="print"/>
          <a:srcRect/>
          <a:stretch>
            <a:fillRect/>
          </a:stretch>
        </p:blipFill>
        <p:spPr bwMode="auto">
          <a:xfrm>
            <a:off x="609600" y="6163118"/>
            <a:ext cx="8077200" cy="466282"/>
          </a:xfrm>
          <a:prstGeom prst="rect">
            <a:avLst/>
          </a:prstGeom>
          <a:noFill/>
          <a:ln w="9525">
            <a:noFill/>
            <a:miter lim="800000"/>
            <a:headEnd/>
            <a:tailEnd/>
          </a:ln>
        </p:spPr>
      </p:pic>
      <p:sp>
        <p:nvSpPr>
          <p:cNvPr id="11" name="Footer Placeholder 2"/>
          <p:cNvSpPr>
            <a:spLocks noGrp="1"/>
          </p:cNvSpPr>
          <p:nvPr>
            <p:ph type="ftr" sz="quarter" idx="11"/>
          </p:nvPr>
        </p:nvSpPr>
        <p:spPr>
          <a:xfrm>
            <a:off x="6629400" y="6553200"/>
            <a:ext cx="2514600" cy="304800"/>
          </a:xfrm>
        </p:spPr>
        <p:txBody>
          <a:bodyPr/>
          <a:lstStyle/>
          <a:p>
            <a:r>
              <a:rPr lang="en-US" dirty="0" err="1" smtClean="0"/>
              <a:t>Shigley’s</a:t>
            </a:r>
            <a:r>
              <a:rPr lang="en-US" dirty="0" smtClean="0"/>
              <a:t> Mechanical Engineering Design</a:t>
            </a:r>
            <a:endParaRPr lang="en-US" dirty="0"/>
          </a:p>
        </p:txBody>
      </p:sp>
      <p:pic>
        <p:nvPicPr>
          <p:cNvPr id="30723" name="Picture 3"/>
          <p:cNvPicPr>
            <a:picLocks noChangeAspect="1" noChangeArrowheads="1"/>
          </p:cNvPicPr>
          <p:nvPr/>
        </p:nvPicPr>
        <p:blipFill>
          <a:blip r:embed="rId4" cstate="print"/>
          <a:srcRect/>
          <a:stretch>
            <a:fillRect/>
          </a:stretch>
        </p:blipFill>
        <p:spPr bwMode="auto">
          <a:xfrm>
            <a:off x="762000" y="1295400"/>
            <a:ext cx="7727379" cy="4876800"/>
          </a:xfrm>
          <a:prstGeom prst="rect">
            <a:avLst/>
          </a:prstGeom>
          <a:noFill/>
          <a:ln w="9525">
            <a:noFill/>
            <a:miter lim="800000"/>
            <a:headEnd/>
            <a:tailEnd/>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Material Families and Classes (Table 2</a:t>
            </a:r>
            <a:r>
              <a:rPr lang="en-US" dirty="0"/>
              <a:t>–</a:t>
            </a:r>
            <a:r>
              <a:rPr lang="en-US" dirty="0" smtClean="0"/>
              <a:t>4)</a:t>
            </a:r>
            <a:endParaRPr lang="en-US" dirty="0"/>
          </a:p>
        </p:txBody>
      </p:sp>
      <p:pic>
        <p:nvPicPr>
          <p:cNvPr id="29698" name="Picture 2"/>
          <p:cNvPicPr>
            <a:picLocks noChangeAspect="1" noChangeArrowheads="1"/>
          </p:cNvPicPr>
          <p:nvPr/>
        </p:nvPicPr>
        <p:blipFill>
          <a:blip r:embed="rId2" cstate="print"/>
          <a:srcRect/>
          <a:stretch>
            <a:fillRect/>
          </a:stretch>
        </p:blipFill>
        <p:spPr bwMode="auto">
          <a:xfrm>
            <a:off x="533400" y="762000"/>
            <a:ext cx="8305800" cy="526369"/>
          </a:xfrm>
          <a:prstGeom prst="rect">
            <a:avLst/>
          </a:prstGeom>
          <a:noFill/>
          <a:ln w="9525">
            <a:noFill/>
            <a:miter lim="800000"/>
            <a:headEnd/>
            <a:tailEnd/>
          </a:ln>
        </p:spPr>
      </p:pic>
      <p:sp>
        <p:nvSpPr>
          <p:cNvPr id="11" name="Footer Placeholder 2"/>
          <p:cNvSpPr>
            <a:spLocks noGrp="1"/>
          </p:cNvSpPr>
          <p:nvPr>
            <p:ph type="ftr" sz="quarter" idx="11"/>
          </p:nvPr>
        </p:nvSpPr>
        <p:spPr>
          <a:xfrm>
            <a:off x="6629400" y="6553200"/>
            <a:ext cx="2514600" cy="304800"/>
          </a:xfrm>
        </p:spPr>
        <p:txBody>
          <a:bodyPr/>
          <a:lstStyle/>
          <a:p>
            <a:r>
              <a:rPr lang="en-US" dirty="0" err="1" smtClean="0"/>
              <a:t>Shigley’s</a:t>
            </a:r>
            <a:r>
              <a:rPr lang="en-US" dirty="0" smtClean="0"/>
              <a:t> Mechanical Engineering Design</a:t>
            </a:r>
            <a:endParaRPr lang="en-US" dirty="0"/>
          </a:p>
        </p:txBody>
      </p:sp>
      <p:pic>
        <p:nvPicPr>
          <p:cNvPr id="31746" name="Picture 2"/>
          <p:cNvPicPr>
            <a:picLocks noChangeAspect="1" noChangeArrowheads="1"/>
          </p:cNvPicPr>
          <p:nvPr/>
        </p:nvPicPr>
        <p:blipFill>
          <a:blip r:embed="rId3" cstate="print"/>
          <a:srcRect/>
          <a:stretch>
            <a:fillRect/>
          </a:stretch>
        </p:blipFill>
        <p:spPr bwMode="auto">
          <a:xfrm>
            <a:off x="561975" y="1295400"/>
            <a:ext cx="8279473" cy="4724400"/>
          </a:xfrm>
          <a:prstGeom prst="rect">
            <a:avLst/>
          </a:prstGeom>
          <a:noFill/>
          <a:ln w="9525">
            <a:noFill/>
            <a:miter lim="800000"/>
            <a:headEnd/>
            <a:tailEnd/>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Elastic Relationship of Stress and Strain</a:t>
            </a:r>
            <a:endParaRPr lang="en-US" dirty="0"/>
          </a:p>
        </p:txBody>
      </p:sp>
      <p:sp>
        <p:nvSpPr>
          <p:cNvPr id="3" name="Content Placeholder 2"/>
          <p:cNvSpPr>
            <a:spLocks noGrp="1"/>
          </p:cNvSpPr>
          <p:nvPr>
            <p:ph idx="1"/>
          </p:nvPr>
        </p:nvSpPr>
        <p:spPr/>
        <p:txBody>
          <a:bodyPr>
            <a:normAutofit/>
          </a:bodyPr>
          <a:lstStyle/>
          <a:p>
            <a:r>
              <a:rPr lang="en-US" dirty="0" smtClean="0"/>
              <a:t>Slope of linear section is </a:t>
            </a:r>
            <a:r>
              <a:rPr lang="en-US" i="1" dirty="0" smtClean="0"/>
              <a:t>Young’s Modulus</a:t>
            </a:r>
            <a:r>
              <a:rPr lang="en-US" dirty="0" smtClean="0"/>
              <a:t>, or </a:t>
            </a:r>
            <a:r>
              <a:rPr lang="en-US" i="1" dirty="0" smtClean="0"/>
              <a:t>modulus of elasticity</a:t>
            </a:r>
            <a:r>
              <a:rPr lang="en-US" dirty="0" smtClean="0"/>
              <a:t>, </a:t>
            </a:r>
            <a:r>
              <a:rPr lang="en-US" i="1" dirty="0" smtClean="0"/>
              <a:t>E</a:t>
            </a:r>
            <a:endParaRPr lang="en-US" dirty="0" smtClean="0"/>
          </a:p>
          <a:p>
            <a:r>
              <a:rPr lang="en-US" dirty="0" smtClean="0"/>
              <a:t> </a:t>
            </a:r>
            <a:r>
              <a:rPr lang="en-US" i="1" dirty="0" smtClean="0"/>
              <a:t>Hooke’s law</a:t>
            </a:r>
            <a:endParaRPr lang="en-US" dirty="0" smtClean="0"/>
          </a:p>
          <a:p>
            <a:pPr>
              <a:buNone/>
            </a:pPr>
            <a:endParaRPr lang="en-US" dirty="0" smtClean="0"/>
          </a:p>
          <a:p>
            <a:r>
              <a:rPr lang="en-US" i="1" dirty="0" smtClean="0"/>
              <a:t>E</a:t>
            </a:r>
            <a:r>
              <a:rPr lang="en-US" dirty="0" smtClean="0"/>
              <a:t> is relatively constant for a given type of material (e.g. steel, copper, aluminum)</a:t>
            </a:r>
          </a:p>
          <a:p>
            <a:r>
              <a:rPr lang="en-US" dirty="0" smtClean="0"/>
              <a:t>See Table A</a:t>
            </a:r>
            <a:r>
              <a:rPr lang="en-US" dirty="0"/>
              <a:t>–</a:t>
            </a:r>
            <a:r>
              <a:rPr lang="en-US" dirty="0" smtClean="0"/>
              <a:t>5 for typical values</a:t>
            </a:r>
          </a:p>
          <a:p>
            <a:r>
              <a:rPr lang="en-US" dirty="0" smtClean="0"/>
              <a:t>Usually independent of heat treatment, carbon content, or alloying</a:t>
            </a:r>
          </a:p>
          <a:p>
            <a:endParaRPr lang="en-US" dirty="0" smtClean="0"/>
          </a:p>
        </p:txBody>
      </p:sp>
      <p:sp>
        <p:nvSpPr>
          <p:cNvPr id="4" name="Footer Placeholder 3"/>
          <p:cNvSpPr>
            <a:spLocks noGrp="1"/>
          </p:cNvSpPr>
          <p:nvPr>
            <p:ph type="ftr" sz="quarter" idx="11"/>
          </p:nvPr>
        </p:nvSpPr>
        <p:spPr/>
        <p:txBody>
          <a:bodyPr/>
          <a:lstStyle/>
          <a:p>
            <a:r>
              <a:rPr lang="en-US" smtClean="0"/>
              <a:t>Shigley’s Mechanical Engineering Design</a:t>
            </a:r>
            <a:endParaRPr lang="en-US" dirty="0"/>
          </a:p>
        </p:txBody>
      </p:sp>
      <p:pic>
        <p:nvPicPr>
          <p:cNvPr id="5" name="Picture 7" descr="bud29281_0202a"/>
          <p:cNvPicPr>
            <a:picLocks noChangeAspect="1" noChangeArrowheads="1"/>
          </p:cNvPicPr>
          <p:nvPr/>
        </p:nvPicPr>
        <p:blipFill>
          <a:blip r:embed="rId2" cstate="print"/>
          <a:srcRect l="4663" t="7853" r="8079" b="7025"/>
          <a:stretch>
            <a:fillRect/>
          </a:stretch>
        </p:blipFill>
        <p:spPr bwMode="auto">
          <a:xfrm>
            <a:off x="4572000" y="838199"/>
            <a:ext cx="4495800" cy="3163711"/>
          </a:xfrm>
          <a:prstGeom prst="rect">
            <a:avLst/>
          </a:prstGeom>
          <a:noFill/>
        </p:spPr>
      </p:pic>
      <p:pic>
        <p:nvPicPr>
          <p:cNvPr id="9" name="Picture 5"/>
          <p:cNvPicPr>
            <a:picLocks noChangeAspect="1" noChangeArrowheads="1"/>
          </p:cNvPicPr>
          <p:nvPr/>
        </p:nvPicPr>
        <p:blipFill>
          <a:blip r:embed="rId3" cstate="print"/>
          <a:srcRect r="79961"/>
          <a:stretch>
            <a:fillRect/>
          </a:stretch>
        </p:blipFill>
        <p:spPr bwMode="auto">
          <a:xfrm>
            <a:off x="1676400" y="2514600"/>
            <a:ext cx="990600" cy="371475"/>
          </a:xfrm>
          <a:prstGeom prst="rect">
            <a:avLst/>
          </a:prstGeom>
          <a:noFill/>
          <a:ln w="9525">
            <a:noFill/>
            <a:miter lim="800000"/>
            <a:headEnd/>
            <a:tailEnd/>
          </a:ln>
        </p:spPr>
      </p:pic>
      <p:sp>
        <p:nvSpPr>
          <p:cNvPr id="7" name="TextBox 6"/>
          <p:cNvSpPr txBox="1"/>
          <p:nvPr/>
        </p:nvSpPr>
        <p:spPr>
          <a:xfrm>
            <a:off x="6096000" y="4038600"/>
            <a:ext cx="1676400" cy="461665"/>
          </a:xfrm>
          <a:prstGeom prst="rect">
            <a:avLst/>
          </a:prstGeom>
          <a:noFill/>
        </p:spPr>
        <p:txBody>
          <a:bodyPr wrap="square" rtlCol="0">
            <a:spAutoFit/>
          </a:bodyPr>
          <a:lstStyle/>
          <a:p>
            <a:r>
              <a:rPr lang="en-US" sz="2400" dirty="0" smtClean="0"/>
              <a:t>Fig. 2–2 (</a:t>
            </a:r>
            <a:r>
              <a:rPr lang="en-US" sz="2400" i="1" dirty="0" smtClean="0"/>
              <a:t>a</a:t>
            </a:r>
            <a:r>
              <a:rPr lang="en-US" sz="2400" dirty="0" smtClean="0"/>
              <a:t>)</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Young’s Modulus for Various Materials</a:t>
            </a:r>
            <a:endParaRPr lang="en-US" dirty="0"/>
          </a:p>
        </p:txBody>
      </p:sp>
      <p:sp>
        <p:nvSpPr>
          <p:cNvPr id="3" name="Footer Placeholder 2"/>
          <p:cNvSpPr>
            <a:spLocks noGrp="1"/>
          </p:cNvSpPr>
          <p:nvPr>
            <p:ph type="ftr" sz="quarter" idx="11"/>
          </p:nvPr>
        </p:nvSpPr>
        <p:spPr/>
        <p:txBody>
          <a:bodyPr/>
          <a:lstStyle/>
          <a:p>
            <a:r>
              <a:rPr lang="en-US" smtClean="0"/>
              <a:t>Shigley’s Mechanical Engineering Design</a:t>
            </a:r>
            <a:endParaRPr lang="en-US" dirty="0"/>
          </a:p>
        </p:txBody>
      </p:sp>
      <p:sp>
        <p:nvSpPr>
          <p:cNvPr id="5" name="TextBox 4"/>
          <p:cNvSpPr txBox="1"/>
          <p:nvPr/>
        </p:nvSpPr>
        <p:spPr>
          <a:xfrm>
            <a:off x="4114800" y="6096000"/>
            <a:ext cx="1676400" cy="461665"/>
          </a:xfrm>
          <a:prstGeom prst="rect">
            <a:avLst/>
          </a:prstGeom>
          <a:noFill/>
        </p:spPr>
        <p:txBody>
          <a:bodyPr wrap="square" rtlCol="0">
            <a:spAutoFit/>
          </a:bodyPr>
          <a:lstStyle/>
          <a:p>
            <a:r>
              <a:rPr lang="en-US" sz="2400" dirty="0" smtClean="0"/>
              <a:t>Fig. 2–15</a:t>
            </a:r>
          </a:p>
        </p:txBody>
      </p:sp>
      <p:pic>
        <p:nvPicPr>
          <p:cNvPr id="450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736231"/>
            <a:ext cx="7924800" cy="58931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Young’s Modulus vs. Density</a:t>
            </a:r>
            <a:endParaRPr lang="en-US" dirty="0"/>
          </a:p>
        </p:txBody>
      </p:sp>
      <p:sp>
        <p:nvSpPr>
          <p:cNvPr id="3" name="Footer Placeholder 2"/>
          <p:cNvSpPr>
            <a:spLocks noGrp="1"/>
          </p:cNvSpPr>
          <p:nvPr>
            <p:ph type="ftr" sz="quarter" idx="11"/>
          </p:nvPr>
        </p:nvSpPr>
        <p:spPr/>
        <p:txBody>
          <a:bodyPr/>
          <a:lstStyle/>
          <a:p>
            <a:r>
              <a:rPr lang="en-US" smtClean="0"/>
              <a:t>Shigley’s Mechanical Engineering Design</a:t>
            </a:r>
            <a:endParaRPr lang="en-US" dirty="0"/>
          </a:p>
        </p:txBody>
      </p:sp>
      <p:pic>
        <p:nvPicPr>
          <p:cNvPr id="460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1174" y="699633"/>
            <a:ext cx="7759426" cy="59275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2895600" y="6396335"/>
            <a:ext cx="1676400" cy="461665"/>
          </a:xfrm>
          <a:prstGeom prst="rect">
            <a:avLst/>
          </a:prstGeom>
          <a:noFill/>
        </p:spPr>
        <p:txBody>
          <a:bodyPr wrap="square" rtlCol="0">
            <a:spAutoFit/>
          </a:bodyPr>
          <a:lstStyle/>
          <a:p>
            <a:r>
              <a:rPr lang="en-US" sz="2400" dirty="0" smtClean="0"/>
              <a:t>Fig. 2–16</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Specific Modulus</a:t>
            </a:r>
            <a:endParaRPr lang="en-US" dirty="0"/>
          </a:p>
        </p:txBody>
      </p:sp>
      <p:sp>
        <p:nvSpPr>
          <p:cNvPr id="3" name="Content Placeholder 2"/>
          <p:cNvSpPr>
            <a:spLocks noGrp="1"/>
          </p:cNvSpPr>
          <p:nvPr>
            <p:ph idx="1"/>
          </p:nvPr>
        </p:nvSpPr>
        <p:spPr>
          <a:xfrm>
            <a:off x="381000" y="838200"/>
            <a:ext cx="4038600" cy="6019800"/>
          </a:xfrm>
        </p:spPr>
        <p:txBody>
          <a:bodyPr/>
          <a:lstStyle/>
          <a:p>
            <a:r>
              <a:rPr lang="en-US" i="1" dirty="0" smtClean="0"/>
              <a:t>Specific Modulus</a:t>
            </a:r>
            <a:r>
              <a:rPr lang="en-US" dirty="0" smtClean="0"/>
              <a:t> – ratio of Young’s modulus to density, </a:t>
            </a:r>
            <a:r>
              <a:rPr lang="en-US" i="1" dirty="0" smtClean="0"/>
              <a:t>E</a:t>
            </a:r>
            <a:r>
              <a:rPr lang="en-US" dirty="0" smtClean="0"/>
              <a:t> / </a:t>
            </a:r>
            <a:r>
              <a:rPr lang="en-US" i="1" dirty="0" smtClean="0">
                <a:latin typeface="Symbol" pitchFamily="18" charset="2"/>
              </a:rPr>
              <a:t>r</a:t>
            </a:r>
          </a:p>
          <a:p>
            <a:r>
              <a:rPr lang="en-US" dirty="0" smtClean="0"/>
              <a:t>Also called </a:t>
            </a:r>
            <a:r>
              <a:rPr lang="en-US" i="1" dirty="0" smtClean="0"/>
              <a:t>specific stiffness</a:t>
            </a:r>
          </a:p>
          <a:p>
            <a:r>
              <a:rPr lang="en-US" dirty="0" smtClean="0"/>
              <a:t>Useful to minimize weight with primary design limitation of deflection, stiffness, or natural frequency</a:t>
            </a:r>
          </a:p>
          <a:p>
            <a:r>
              <a:rPr lang="en-US" dirty="0" smtClean="0"/>
              <a:t>Parallel lines representing different values of </a:t>
            </a:r>
            <a:r>
              <a:rPr lang="en-US" i="1" dirty="0" smtClean="0"/>
              <a:t>E</a:t>
            </a:r>
            <a:r>
              <a:rPr lang="en-US" dirty="0" smtClean="0"/>
              <a:t> / </a:t>
            </a:r>
            <a:r>
              <a:rPr lang="en-US" i="1" dirty="0" smtClean="0">
                <a:latin typeface="Symbol" pitchFamily="18" charset="2"/>
              </a:rPr>
              <a:t>r </a:t>
            </a:r>
            <a:r>
              <a:rPr lang="en-US" dirty="0" smtClean="0"/>
              <a:t>allow comparison of specific modulus between materials</a:t>
            </a:r>
            <a:endParaRPr lang="en-US" dirty="0"/>
          </a:p>
        </p:txBody>
      </p:sp>
      <p:sp>
        <p:nvSpPr>
          <p:cNvPr id="4" name="Footer Placeholder 3"/>
          <p:cNvSpPr>
            <a:spLocks noGrp="1"/>
          </p:cNvSpPr>
          <p:nvPr>
            <p:ph type="ftr" sz="quarter" idx="11"/>
          </p:nvPr>
        </p:nvSpPr>
        <p:spPr/>
        <p:txBody>
          <a:bodyPr/>
          <a:lstStyle/>
          <a:p>
            <a:r>
              <a:rPr lang="en-US" smtClean="0"/>
              <a:t>Shigley’s Mechanical Engineering Design</a:t>
            </a:r>
            <a:endParaRPr lang="en-US" dirty="0"/>
          </a:p>
        </p:txBody>
      </p:sp>
      <p:sp>
        <p:nvSpPr>
          <p:cNvPr id="6" name="TextBox 5"/>
          <p:cNvSpPr txBox="1"/>
          <p:nvPr/>
        </p:nvSpPr>
        <p:spPr>
          <a:xfrm>
            <a:off x="6019800" y="4114800"/>
            <a:ext cx="1676400" cy="461665"/>
          </a:xfrm>
          <a:prstGeom prst="rect">
            <a:avLst/>
          </a:prstGeom>
          <a:noFill/>
        </p:spPr>
        <p:txBody>
          <a:bodyPr wrap="square" rtlCol="0">
            <a:spAutoFit/>
          </a:bodyPr>
          <a:lstStyle/>
          <a:p>
            <a:r>
              <a:rPr lang="en-US" sz="2400" dirty="0" smtClean="0"/>
              <a:t>Fig. 2–16</a:t>
            </a:r>
          </a:p>
        </p:txBody>
      </p:sp>
      <p:pic>
        <p:nvPicPr>
          <p:cNvPr id="4710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50223" y="762000"/>
            <a:ext cx="4388977" cy="3352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489"/>
            <a:ext cx="7162800" cy="611089"/>
          </a:xfrm>
        </p:spPr>
        <p:txBody>
          <a:bodyPr/>
          <a:lstStyle/>
          <a:p>
            <a:r>
              <a:rPr lang="en-US" dirty="0" smtClean="0"/>
              <a:t>Minimum Mass Guidelines for </a:t>
            </a:r>
            <a:br>
              <a:rPr lang="en-US" dirty="0" smtClean="0"/>
            </a:br>
            <a:r>
              <a:rPr lang="en-US" dirty="0" smtClean="0"/>
              <a:t>Young’s Modulus-Density Plot</a:t>
            </a:r>
            <a:endParaRPr lang="en-US" dirty="0"/>
          </a:p>
        </p:txBody>
      </p:sp>
      <p:sp>
        <p:nvSpPr>
          <p:cNvPr id="3" name="Footer Placeholder 2"/>
          <p:cNvSpPr>
            <a:spLocks noGrp="1"/>
          </p:cNvSpPr>
          <p:nvPr>
            <p:ph type="ftr" sz="quarter" idx="11"/>
          </p:nvPr>
        </p:nvSpPr>
        <p:spPr/>
        <p:txBody>
          <a:bodyPr/>
          <a:lstStyle/>
          <a:p>
            <a:r>
              <a:rPr lang="en-US" smtClean="0"/>
              <a:t>Shigley’s Mechanical Engineering Design</a:t>
            </a:r>
            <a:endParaRPr lang="en-US" dirty="0"/>
          </a:p>
        </p:txBody>
      </p:sp>
      <p:sp>
        <p:nvSpPr>
          <p:cNvPr id="6" name="Rectangle 3"/>
          <p:cNvSpPr txBox="1">
            <a:spLocks noChangeArrowheads="1"/>
          </p:cNvSpPr>
          <p:nvPr/>
        </p:nvSpPr>
        <p:spPr>
          <a:xfrm>
            <a:off x="533400" y="762000"/>
            <a:ext cx="3048000" cy="5638800"/>
          </a:xfrm>
          <a:prstGeom prst="rect">
            <a:avLst/>
          </a:prstGeom>
        </p:spPr>
        <p:txBody>
          <a:bodyPr/>
          <a:lstStyle/>
          <a:p>
            <a:pPr marL="365760" marR="0" lvl="0" indent="-283464" algn="l" defTabSz="914400" rtl="0" eaLnBrk="1" fontAlgn="auto" latinLnBrk="0" hangingPunct="1">
              <a:lnSpc>
                <a:spcPct val="100000"/>
              </a:lnSpc>
              <a:spcBef>
                <a:spcPts val="600"/>
              </a:spcBef>
              <a:spcAft>
                <a:spcPts val="0"/>
              </a:spcAft>
              <a:buClr>
                <a:schemeClr val="accent1"/>
              </a:buClr>
              <a:buSzPct val="80000"/>
              <a:buFont typeface="Wingdings 2"/>
              <a:buChar char=""/>
              <a:tabLst/>
              <a:defRPr/>
            </a:pPr>
            <a:r>
              <a:rPr kumimoji="0" lang="en-US" sz="2400" b="0" i="0" u="none" strike="noStrike" kern="1200" cap="none" spc="0" normalizeH="0" baseline="0" noProof="0" dirty="0" smtClean="0">
                <a:ln>
                  <a:noFill/>
                </a:ln>
                <a:solidFill>
                  <a:schemeClr val="tx1"/>
                </a:solidFill>
                <a:effectLst/>
                <a:uLnTx/>
                <a:uFillTx/>
                <a:latin typeface="+mn-lt"/>
                <a:ea typeface="+mn-ea"/>
                <a:cs typeface="+mn-cs"/>
              </a:rPr>
              <a:t>Guidelines plot constant values of </a:t>
            </a:r>
            <a:r>
              <a:rPr lang="en-US" sz="2400" i="1" dirty="0" err="1"/>
              <a:t>E</a:t>
            </a:r>
            <a:r>
              <a:rPr kumimoji="0" lang="en-US" sz="2400" b="0" i="1" u="none" strike="noStrike" kern="1200" cap="none" spc="0" normalizeH="0" baseline="30000" noProof="0" dirty="0" err="1" smtClean="0">
                <a:ln>
                  <a:noFill/>
                </a:ln>
                <a:solidFill>
                  <a:schemeClr val="tx1"/>
                </a:solidFill>
                <a:effectLst/>
                <a:uLnTx/>
                <a:uFillTx/>
                <a:latin typeface="Symbol" pitchFamily="18" charset="2"/>
                <a:ea typeface="+mn-ea"/>
                <a:cs typeface="+mn-cs"/>
              </a:rPr>
              <a:t>b</a:t>
            </a:r>
            <a:r>
              <a:rPr kumimoji="0" lang="en-US" sz="2400" b="0" i="0" u="none" strike="noStrike" kern="1200" cap="none" spc="0" normalizeH="0" baseline="0" noProof="0" dirty="0" err="1" smtClean="0">
                <a:ln>
                  <a:noFill/>
                </a:ln>
                <a:solidFill>
                  <a:schemeClr val="tx1"/>
                </a:solidFill>
                <a:effectLst/>
                <a:uLnTx/>
                <a:uFillTx/>
                <a:latin typeface="+mn-lt"/>
                <a:ea typeface="+mn-ea"/>
                <a:cs typeface="+mn-cs"/>
              </a:rPr>
              <a:t>/</a:t>
            </a:r>
            <a:r>
              <a:rPr kumimoji="0" lang="en-US" sz="2400" b="0" i="1" u="none" strike="noStrike" kern="1200" cap="none" spc="0" normalizeH="0" baseline="0" noProof="0" dirty="0" err="1" smtClean="0">
                <a:ln>
                  <a:noFill/>
                </a:ln>
                <a:solidFill>
                  <a:schemeClr val="tx1"/>
                </a:solidFill>
                <a:effectLst/>
                <a:uLnTx/>
                <a:uFillTx/>
                <a:latin typeface="Symbol" pitchFamily="18" charset="2"/>
                <a:ea typeface="+mn-ea"/>
                <a:cs typeface="+mn-cs"/>
              </a:rPr>
              <a:t>r</a:t>
            </a:r>
            <a:r>
              <a:rPr kumimoji="0" lang="en-US" sz="2400" b="0" i="0" u="none" strike="noStrike" kern="1200" cap="none" spc="0" normalizeH="0" baseline="0" noProof="0" dirty="0" smtClean="0">
                <a:ln>
                  <a:noFill/>
                </a:ln>
                <a:solidFill>
                  <a:schemeClr val="tx1"/>
                </a:solidFill>
                <a:effectLst/>
                <a:uLnTx/>
                <a:uFillTx/>
                <a:latin typeface="Symbol" pitchFamily="18" charset="2"/>
                <a:ea typeface="+mn-ea"/>
                <a:cs typeface="+mn-cs"/>
              </a:rPr>
              <a:t> </a:t>
            </a:r>
            <a:endParaRPr kumimoji="0" lang="en-US" sz="2400" b="0" i="0" u="none" strike="noStrike" kern="1200" cap="none" spc="0" normalizeH="0" baseline="0" noProof="0" dirty="0" smtClean="0">
              <a:ln>
                <a:noFill/>
              </a:ln>
              <a:solidFill>
                <a:schemeClr val="tx1"/>
              </a:solidFill>
              <a:effectLst/>
              <a:uLnTx/>
              <a:uFillTx/>
              <a:latin typeface="+mn-lt"/>
              <a:ea typeface="+mn-ea"/>
              <a:cs typeface="+mn-cs"/>
            </a:endParaRPr>
          </a:p>
          <a:p>
            <a:pPr marL="365760" marR="0" lvl="0" indent="-283464" algn="l" defTabSz="914400" rtl="0" eaLnBrk="1" fontAlgn="auto" latinLnBrk="0" hangingPunct="1">
              <a:lnSpc>
                <a:spcPct val="100000"/>
              </a:lnSpc>
              <a:spcBef>
                <a:spcPts val="600"/>
              </a:spcBef>
              <a:spcAft>
                <a:spcPts val="0"/>
              </a:spcAft>
              <a:buClr>
                <a:schemeClr val="accent1"/>
              </a:buClr>
              <a:buSzPct val="80000"/>
              <a:buFont typeface="Wingdings 2"/>
              <a:buChar char=""/>
              <a:tabLst/>
              <a:defRPr/>
            </a:pPr>
            <a:r>
              <a:rPr kumimoji="0" lang="en-US" sz="2400" b="0" i="0" u="none" strike="noStrike" kern="1200" cap="none" spc="0" normalizeH="0" baseline="0" noProof="0" dirty="0" smtClean="0">
                <a:ln>
                  <a:noFill/>
                </a:ln>
                <a:solidFill>
                  <a:schemeClr val="tx1"/>
                </a:solidFill>
                <a:effectLst/>
                <a:uLnTx/>
                <a:uFillTx/>
                <a:latin typeface="+mn-lt"/>
                <a:ea typeface="+mn-ea"/>
                <a:cs typeface="+mn-cs"/>
              </a:rPr>
              <a:t> </a:t>
            </a:r>
            <a:r>
              <a:rPr kumimoji="0" lang="en-US" sz="2400" b="0" i="1" u="none" strike="noStrike" kern="1200" cap="none" spc="0" normalizeH="0" baseline="0" noProof="0" dirty="0" smtClean="0">
                <a:ln>
                  <a:noFill/>
                </a:ln>
                <a:solidFill>
                  <a:schemeClr val="tx1"/>
                </a:solidFill>
                <a:effectLst/>
                <a:uLnTx/>
                <a:uFillTx/>
                <a:latin typeface="Symbol" pitchFamily="18" charset="2"/>
                <a:ea typeface="+mn-ea"/>
                <a:cs typeface="+mn-cs"/>
              </a:rPr>
              <a:t>b</a:t>
            </a:r>
            <a:r>
              <a:rPr kumimoji="0" lang="en-US" sz="2400" b="0" i="0" u="none" strike="noStrike" kern="1200" cap="none" spc="0" normalizeH="0" baseline="0" noProof="0" dirty="0" smtClean="0">
                <a:ln>
                  <a:noFill/>
                </a:ln>
                <a:solidFill>
                  <a:schemeClr val="tx1"/>
                </a:solidFill>
                <a:effectLst/>
                <a:uLnTx/>
                <a:uFillTx/>
                <a:latin typeface="+mn-lt"/>
                <a:ea typeface="+mn-ea"/>
                <a:cs typeface="+mn-cs"/>
              </a:rPr>
              <a:t> depends on type of loading</a:t>
            </a:r>
          </a:p>
          <a:p>
            <a:pPr marL="365760" marR="0" lvl="0" indent="-283464" algn="l" defTabSz="914400" rtl="0" eaLnBrk="1" fontAlgn="auto" latinLnBrk="0" hangingPunct="1">
              <a:lnSpc>
                <a:spcPct val="100000"/>
              </a:lnSpc>
              <a:spcBef>
                <a:spcPts val="600"/>
              </a:spcBef>
              <a:spcAft>
                <a:spcPts val="0"/>
              </a:spcAft>
              <a:buClr>
                <a:schemeClr val="accent1"/>
              </a:buClr>
              <a:buSzPct val="80000"/>
              <a:buFont typeface="Wingdings 2"/>
              <a:buChar char=""/>
              <a:tabLst/>
              <a:defRPr/>
            </a:pPr>
            <a:r>
              <a:rPr kumimoji="0" lang="en-US" sz="2400" b="0" i="0" u="none" strike="noStrike" kern="1200" cap="none" spc="0" normalizeH="0" baseline="0" noProof="0" dirty="0" smtClean="0">
                <a:ln>
                  <a:noFill/>
                </a:ln>
                <a:solidFill>
                  <a:schemeClr val="tx1"/>
                </a:solidFill>
                <a:effectLst/>
                <a:uLnTx/>
                <a:uFillTx/>
                <a:latin typeface="+mn-lt"/>
                <a:ea typeface="+mn-ea"/>
                <a:cs typeface="+mn-cs"/>
              </a:rPr>
              <a:t> </a:t>
            </a:r>
            <a:r>
              <a:rPr kumimoji="0" lang="en-US" sz="2400" b="0" i="1" u="none" strike="noStrike" kern="1200" cap="none" spc="0" normalizeH="0" baseline="0" noProof="0" dirty="0" smtClean="0">
                <a:ln>
                  <a:noFill/>
                </a:ln>
                <a:solidFill>
                  <a:schemeClr val="tx1"/>
                </a:solidFill>
                <a:effectLst/>
                <a:uLnTx/>
                <a:uFillTx/>
                <a:latin typeface="Symbol" pitchFamily="18" charset="2"/>
                <a:ea typeface="+mn-ea"/>
                <a:cs typeface="+mn-cs"/>
              </a:rPr>
              <a:t>b</a:t>
            </a:r>
            <a:r>
              <a:rPr kumimoji="0" lang="en-US" sz="2400" b="0" i="0" u="none" strike="noStrike" kern="1200" cap="none" spc="0" normalizeH="0" baseline="0" noProof="0" dirty="0" smtClean="0">
                <a:ln>
                  <a:noFill/>
                </a:ln>
                <a:solidFill>
                  <a:schemeClr val="tx1"/>
                </a:solidFill>
                <a:effectLst/>
                <a:uLnTx/>
                <a:uFillTx/>
                <a:latin typeface="+mn-lt"/>
                <a:ea typeface="+mn-ea"/>
                <a:cs typeface="+mn-cs"/>
              </a:rPr>
              <a:t>  = 1 for axial</a:t>
            </a:r>
          </a:p>
          <a:p>
            <a:pPr marL="365760" marR="0" lvl="0" indent="-283464" algn="l" defTabSz="914400" rtl="0" eaLnBrk="1" fontAlgn="auto" latinLnBrk="0" hangingPunct="1">
              <a:lnSpc>
                <a:spcPct val="100000"/>
              </a:lnSpc>
              <a:spcBef>
                <a:spcPts val="600"/>
              </a:spcBef>
              <a:spcAft>
                <a:spcPts val="0"/>
              </a:spcAft>
              <a:buClr>
                <a:schemeClr val="accent1"/>
              </a:buClr>
              <a:buSzPct val="80000"/>
              <a:buFont typeface="Wingdings 2"/>
              <a:buChar char=""/>
              <a:tabLst/>
              <a:defRPr/>
            </a:pPr>
            <a:r>
              <a:rPr kumimoji="0" lang="en-US" sz="2400" b="0" i="0" u="none" strike="noStrike" kern="1200" cap="none" spc="0" normalizeH="0" baseline="0" noProof="0" dirty="0" smtClean="0">
                <a:ln>
                  <a:noFill/>
                </a:ln>
                <a:solidFill>
                  <a:schemeClr val="tx1"/>
                </a:solidFill>
                <a:effectLst/>
                <a:uLnTx/>
                <a:uFillTx/>
                <a:latin typeface="+mn-lt"/>
                <a:ea typeface="+mn-ea"/>
                <a:cs typeface="+mn-cs"/>
              </a:rPr>
              <a:t> </a:t>
            </a:r>
            <a:r>
              <a:rPr kumimoji="0" lang="en-US" sz="2400" b="0" i="1" u="none" strike="noStrike" kern="1200" cap="none" spc="0" normalizeH="0" baseline="0" noProof="0" dirty="0" smtClean="0">
                <a:ln>
                  <a:noFill/>
                </a:ln>
                <a:solidFill>
                  <a:schemeClr val="tx1"/>
                </a:solidFill>
                <a:effectLst/>
                <a:uLnTx/>
                <a:uFillTx/>
                <a:latin typeface="Symbol" pitchFamily="18" charset="2"/>
                <a:ea typeface="+mn-ea"/>
                <a:cs typeface="+mn-cs"/>
              </a:rPr>
              <a:t>b</a:t>
            </a:r>
            <a:r>
              <a:rPr kumimoji="0" lang="en-US" sz="2400" b="0" i="0" u="none" strike="noStrike" kern="1200" cap="none" spc="0" normalizeH="0" baseline="0" noProof="0" dirty="0" smtClean="0">
                <a:ln>
                  <a:noFill/>
                </a:ln>
                <a:solidFill>
                  <a:schemeClr val="tx1"/>
                </a:solidFill>
                <a:effectLst/>
                <a:uLnTx/>
                <a:uFillTx/>
                <a:latin typeface="+mn-lt"/>
                <a:ea typeface="+mn-ea"/>
                <a:cs typeface="+mn-cs"/>
              </a:rPr>
              <a:t>  = 1/2 for bending</a:t>
            </a:r>
          </a:p>
        </p:txBody>
      </p:sp>
      <p:sp>
        <p:nvSpPr>
          <p:cNvPr id="9" name="Rectangle 1"/>
          <p:cNvSpPr>
            <a:spLocks noChangeArrowheads="1"/>
          </p:cNvSpPr>
          <p:nvPr/>
        </p:nvSpPr>
        <p:spPr bwMode="auto">
          <a:xfrm>
            <a:off x="685800" y="4739229"/>
            <a:ext cx="7620000" cy="1877437"/>
          </a:xfrm>
          <a:prstGeom prst="rect">
            <a:avLst/>
          </a:prstGeom>
          <a:noFill/>
          <a:ln w="9525">
            <a:noFill/>
            <a:miter lim="800000"/>
            <a:headEnd/>
            <a:tailEnd/>
          </a:ln>
        </p:spPr>
        <p:txBody>
          <a:bodyPr wrap="square" anchor="ctr">
            <a:spAutoFit/>
          </a:bodyPr>
          <a:lstStyle/>
          <a:p>
            <a:pPr algn="l"/>
            <a:r>
              <a:rPr lang="en-US" sz="2400" dirty="0">
                <a:cs typeface="Times New Roman" pitchFamily="18" charset="0"/>
              </a:rPr>
              <a:t>Example, for axial loading,</a:t>
            </a:r>
          </a:p>
          <a:p>
            <a:pPr algn="l"/>
            <a:r>
              <a:rPr lang="en-US" sz="2400" i="1" dirty="0">
                <a:cs typeface="Times New Roman" pitchFamily="18" charset="0"/>
              </a:rPr>
              <a:t>k = AE/l</a:t>
            </a:r>
            <a:r>
              <a:rPr lang="en-US" sz="2400" dirty="0">
                <a:cs typeface="Times New Roman" pitchFamily="18" charset="0"/>
              </a:rPr>
              <a:t>    </a:t>
            </a:r>
            <a:r>
              <a:rPr lang="en-US" sz="2400" dirty="0">
                <a:cs typeface="Times New Roman" pitchFamily="18" charset="0"/>
                <a:sym typeface="Symbol" pitchFamily="18" charset="2"/>
              </a:rPr>
              <a:t></a:t>
            </a:r>
            <a:r>
              <a:rPr lang="en-US" sz="2400" dirty="0">
                <a:cs typeface="Times New Roman" pitchFamily="18" charset="0"/>
              </a:rPr>
              <a:t>   </a:t>
            </a:r>
            <a:r>
              <a:rPr lang="en-US" sz="2400" i="1" dirty="0">
                <a:cs typeface="Times New Roman" pitchFamily="18" charset="0"/>
                <a:sym typeface="Symbol" pitchFamily="18" charset="2"/>
              </a:rPr>
              <a:t>A = </a:t>
            </a:r>
            <a:r>
              <a:rPr lang="en-US" sz="2400" i="1" dirty="0" err="1">
                <a:cs typeface="Times New Roman" pitchFamily="18" charset="0"/>
                <a:sym typeface="Symbol" pitchFamily="18" charset="2"/>
              </a:rPr>
              <a:t>kl</a:t>
            </a:r>
            <a:r>
              <a:rPr lang="en-US" sz="2400" i="1" dirty="0">
                <a:cs typeface="Times New Roman" pitchFamily="18" charset="0"/>
                <a:sym typeface="Symbol" pitchFamily="18" charset="2"/>
              </a:rPr>
              <a:t>/E</a:t>
            </a:r>
            <a:endParaRPr lang="en-US" sz="2400" dirty="0">
              <a:sym typeface="Symbol" pitchFamily="18" charset="2"/>
            </a:endParaRPr>
          </a:p>
          <a:p>
            <a:pPr algn="l" eaLnBrk="0" hangingPunct="0"/>
            <a:r>
              <a:rPr lang="en-US" sz="2400" i="1" dirty="0">
                <a:cs typeface="Times New Roman" pitchFamily="18" charset="0"/>
                <a:sym typeface="Symbol" pitchFamily="18" charset="2"/>
              </a:rPr>
              <a:t>m = Al</a:t>
            </a:r>
            <a:r>
              <a:rPr lang="en-US" sz="2400" i="1" dirty="0">
                <a:cs typeface="Times New Roman" pitchFamily="18" charset="0"/>
              </a:rPr>
              <a:t> = </a:t>
            </a:r>
            <a:r>
              <a:rPr lang="en-US" sz="2400" dirty="0">
                <a:cs typeface="Times New Roman" pitchFamily="18" charset="0"/>
                <a:sym typeface="Symbol" pitchFamily="18" charset="2"/>
              </a:rPr>
              <a:t>(</a:t>
            </a:r>
            <a:r>
              <a:rPr lang="en-US" sz="2400" i="1" dirty="0" err="1">
                <a:cs typeface="Times New Roman" pitchFamily="18" charset="0"/>
                <a:sym typeface="Symbol" pitchFamily="18" charset="2"/>
              </a:rPr>
              <a:t>kl</a:t>
            </a:r>
            <a:r>
              <a:rPr lang="en-US" sz="2400" i="1" dirty="0">
                <a:cs typeface="Times New Roman" pitchFamily="18" charset="0"/>
                <a:sym typeface="Symbol" pitchFamily="18" charset="2"/>
              </a:rPr>
              <a:t>/E</a:t>
            </a:r>
            <a:r>
              <a:rPr lang="en-US" sz="2400" dirty="0">
                <a:cs typeface="Times New Roman" pitchFamily="18" charset="0"/>
                <a:sym typeface="Symbol" pitchFamily="18" charset="2"/>
              </a:rPr>
              <a:t>) </a:t>
            </a:r>
            <a:r>
              <a:rPr lang="en-US" sz="2400" i="1" dirty="0">
                <a:cs typeface="Times New Roman" pitchFamily="18" charset="0"/>
                <a:sym typeface="Symbol" pitchFamily="18" charset="2"/>
              </a:rPr>
              <a:t>l</a:t>
            </a:r>
            <a:r>
              <a:rPr lang="en-US" sz="2400" dirty="0">
                <a:cs typeface="Times New Roman" pitchFamily="18" charset="0"/>
              </a:rPr>
              <a:t> =</a:t>
            </a:r>
            <a:r>
              <a:rPr lang="en-US" sz="2400" i="1" dirty="0">
                <a:cs typeface="Times New Roman" pitchFamily="18" charset="0"/>
                <a:sym typeface="Symbol" pitchFamily="18" charset="2"/>
              </a:rPr>
              <a:t>kl</a:t>
            </a:r>
            <a:r>
              <a:rPr lang="en-US" sz="2400" baseline="30000" dirty="0">
                <a:cs typeface="Times New Roman" pitchFamily="18" charset="0"/>
                <a:sym typeface="Symbol" pitchFamily="18" charset="2"/>
              </a:rPr>
              <a:t>2</a:t>
            </a:r>
            <a:r>
              <a:rPr lang="en-US" sz="2400" i="1" dirty="0">
                <a:cs typeface="Times New Roman" pitchFamily="18" charset="0"/>
                <a:sym typeface="Symbol" pitchFamily="18" charset="2"/>
              </a:rPr>
              <a:t> </a:t>
            </a:r>
            <a:r>
              <a:rPr lang="en-US" sz="2400" i="1" dirty="0">
                <a:cs typeface="Times New Roman" pitchFamily="18" charset="0"/>
              </a:rPr>
              <a:t> /E</a:t>
            </a:r>
            <a:endParaRPr lang="en-US" sz="2400" dirty="0">
              <a:sym typeface="Symbol" pitchFamily="18" charset="2"/>
            </a:endParaRPr>
          </a:p>
          <a:p>
            <a:pPr algn="l" eaLnBrk="0" hangingPunct="0"/>
            <a:r>
              <a:rPr lang="en-US" sz="2400" dirty="0">
                <a:cs typeface="Times New Roman" pitchFamily="18" charset="0"/>
                <a:sym typeface="Symbol" pitchFamily="18" charset="2"/>
              </a:rPr>
              <a:t>Thus, to minimize mass</a:t>
            </a:r>
            <a:r>
              <a:rPr lang="en-US" sz="2400" i="1" dirty="0">
                <a:cs typeface="Times New Roman" pitchFamily="18" charset="0"/>
                <a:sym typeface="Symbol" pitchFamily="18" charset="2"/>
              </a:rPr>
              <a:t>, </a:t>
            </a:r>
            <a:r>
              <a:rPr lang="en-US" sz="2400" dirty="0">
                <a:cs typeface="Times New Roman" pitchFamily="18" charset="0"/>
                <a:sym typeface="Symbol" pitchFamily="18" charset="2"/>
              </a:rPr>
              <a:t>maximize </a:t>
            </a:r>
            <a:r>
              <a:rPr lang="en-US" sz="2400" i="1" dirty="0">
                <a:cs typeface="Times New Roman" pitchFamily="18" charset="0"/>
                <a:sym typeface="Symbol" pitchFamily="18" charset="2"/>
              </a:rPr>
              <a:t>E/</a:t>
            </a:r>
            <a:r>
              <a:rPr lang="en-US" sz="2400" dirty="0">
                <a:cs typeface="Times New Roman" pitchFamily="18" charset="0"/>
              </a:rPr>
              <a:t>    </a:t>
            </a:r>
            <a:r>
              <a:rPr lang="en-US" sz="2400" i="1" dirty="0">
                <a:cs typeface="Times New Roman" pitchFamily="18" charset="0"/>
                <a:sym typeface="Symbol" pitchFamily="18" charset="2"/>
              </a:rPr>
              <a:t>(</a:t>
            </a:r>
            <a:r>
              <a:rPr lang="en-US" sz="2400" dirty="0">
                <a:cs typeface="Times New Roman" pitchFamily="18" charset="0"/>
              </a:rPr>
              <a:t>  </a:t>
            </a:r>
            <a:r>
              <a:rPr lang="en-US" sz="2400" i="1" dirty="0">
                <a:cs typeface="Times New Roman" pitchFamily="18" charset="0"/>
                <a:sym typeface="Symbol" pitchFamily="18" charset="2"/>
              </a:rPr>
              <a:t>= 1)</a:t>
            </a:r>
            <a:endParaRPr lang="en-US" sz="2400" i="1" dirty="0">
              <a:sym typeface="Symbol" pitchFamily="18" charset="2"/>
            </a:endParaRPr>
          </a:p>
          <a:p>
            <a:pPr algn="l" eaLnBrk="0" hangingPunct="0"/>
            <a:r>
              <a:rPr lang="en-US" sz="2000" dirty="0">
                <a:cs typeface="Times New Roman" pitchFamily="18" charset="0"/>
              </a:rPr>
              <a:t>  </a:t>
            </a:r>
            <a:endParaRPr lang="en-US" sz="2000" i="1" dirty="0">
              <a:cs typeface="Times New Roman" pitchFamily="18" charset="0"/>
              <a:sym typeface="Symbol" pitchFamily="18" charset="2"/>
            </a:endParaRPr>
          </a:p>
        </p:txBody>
      </p:sp>
      <p:sp>
        <p:nvSpPr>
          <p:cNvPr id="8" name="TextBox 7"/>
          <p:cNvSpPr txBox="1"/>
          <p:nvPr/>
        </p:nvSpPr>
        <p:spPr>
          <a:xfrm>
            <a:off x="5791200" y="4800600"/>
            <a:ext cx="1676400" cy="461665"/>
          </a:xfrm>
          <a:prstGeom prst="rect">
            <a:avLst/>
          </a:prstGeom>
          <a:noFill/>
        </p:spPr>
        <p:txBody>
          <a:bodyPr wrap="square" rtlCol="0">
            <a:spAutoFit/>
          </a:bodyPr>
          <a:lstStyle/>
          <a:p>
            <a:r>
              <a:rPr lang="en-US" sz="2400" dirty="0" smtClean="0"/>
              <a:t>Fig. 2–16</a:t>
            </a:r>
          </a:p>
        </p:txBody>
      </p:sp>
      <p:pic>
        <p:nvPicPr>
          <p:cNvPr id="4813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7600" y="790575"/>
            <a:ext cx="5257800" cy="40165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Performance Metric</a:t>
            </a:r>
            <a:endParaRPr lang="en-US" dirty="0"/>
          </a:p>
        </p:txBody>
      </p:sp>
      <p:sp>
        <p:nvSpPr>
          <p:cNvPr id="3" name="Footer Placeholder 2"/>
          <p:cNvSpPr>
            <a:spLocks noGrp="1"/>
          </p:cNvSpPr>
          <p:nvPr>
            <p:ph type="ftr" sz="quarter" idx="11"/>
          </p:nvPr>
        </p:nvSpPr>
        <p:spPr/>
        <p:txBody>
          <a:bodyPr/>
          <a:lstStyle/>
          <a:p>
            <a:r>
              <a:rPr lang="en-US" smtClean="0"/>
              <a:t>Shigley’s Mechanical Engineering Design</a:t>
            </a:r>
            <a:endParaRPr lang="en-US" dirty="0"/>
          </a:p>
        </p:txBody>
      </p:sp>
      <p:sp>
        <p:nvSpPr>
          <p:cNvPr id="5" name="TextBox 4"/>
          <p:cNvSpPr txBox="1"/>
          <p:nvPr/>
        </p:nvSpPr>
        <p:spPr>
          <a:xfrm>
            <a:off x="1143000" y="838200"/>
            <a:ext cx="6477000" cy="1200329"/>
          </a:xfrm>
          <a:prstGeom prst="rect">
            <a:avLst/>
          </a:prstGeom>
          <a:noFill/>
        </p:spPr>
        <p:txBody>
          <a:bodyPr wrap="square" rtlCol="0">
            <a:spAutoFit/>
          </a:bodyPr>
          <a:lstStyle/>
          <a:p>
            <a:r>
              <a:rPr lang="en-US" sz="2400" dirty="0" smtClean="0"/>
              <a:t>The </a:t>
            </a:r>
            <a:r>
              <a:rPr lang="en-US" sz="2400" i="1" dirty="0" smtClean="0"/>
              <a:t>performance metric</a:t>
            </a:r>
            <a:r>
              <a:rPr lang="en-US" sz="2400" dirty="0" smtClean="0"/>
              <a:t> depends on (1) the functional requirements, (2) the geometry, and (3) the material properties.</a:t>
            </a:r>
          </a:p>
        </p:txBody>
      </p:sp>
      <p:pic>
        <p:nvPicPr>
          <p:cNvPr id="32770" name="Picture 2"/>
          <p:cNvPicPr>
            <a:picLocks noChangeAspect="1" noChangeArrowheads="1"/>
          </p:cNvPicPr>
          <p:nvPr/>
        </p:nvPicPr>
        <p:blipFill>
          <a:blip r:embed="rId2" cstate="print"/>
          <a:srcRect/>
          <a:stretch>
            <a:fillRect/>
          </a:stretch>
        </p:blipFill>
        <p:spPr bwMode="auto">
          <a:xfrm>
            <a:off x="1447801" y="2133601"/>
            <a:ext cx="5791199" cy="666613"/>
          </a:xfrm>
          <a:prstGeom prst="rect">
            <a:avLst/>
          </a:prstGeom>
          <a:noFill/>
          <a:ln w="9525">
            <a:noFill/>
            <a:miter lim="800000"/>
            <a:headEnd/>
            <a:tailEnd/>
          </a:ln>
        </p:spPr>
      </p:pic>
      <p:sp>
        <p:nvSpPr>
          <p:cNvPr id="8" name="TextBox 7"/>
          <p:cNvSpPr txBox="1"/>
          <p:nvPr/>
        </p:nvSpPr>
        <p:spPr>
          <a:xfrm>
            <a:off x="1219200" y="3657600"/>
            <a:ext cx="5410200" cy="461665"/>
          </a:xfrm>
          <a:prstGeom prst="rect">
            <a:avLst/>
          </a:prstGeom>
          <a:noFill/>
        </p:spPr>
        <p:txBody>
          <a:bodyPr wrap="square" rtlCol="0">
            <a:spAutoFit/>
          </a:bodyPr>
          <a:lstStyle/>
          <a:p>
            <a:r>
              <a:rPr lang="en-US" sz="2400" dirty="0" smtClean="0"/>
              <a:t>The function is often separable,</a:t>
            </a:r>
          </a:p>
        </p:txBody>
      </p:sp>
      <p:sp>
        <p:nvSpPr>
          <p:cNvPr id="10" name="TextBox 9"/>
          <p:cNvSpPr txBox="1"/>
          <p:nvPr/>
        </p:nvSpPr>
        <p:spPr>
          <a:xfrm>
            <a:off x="1295400" y="4876800"/>
            <a:ext cx="6781800" cy="1569660"/>
          </a:xfrm>
          <a:prstGeom prst="rect">
            <a:avLst/>
          </a:prstGeom>
          <a:noFill/>
        </p:spPr>
        <p:txBody>
          <a:bodyPr wrap="square" rtlCol="0">
            <a:spAutoFit/>
          </a:bodyPr>
          <a:lstStyle/>
          <a:p>
            <a:r>
              <a:rPr lang="en-US" sz="2400" i="1" dirty="0" smtClean="0"/>
              <a:t>f</a:t>
            </a:r>
            <a:r>
              <a:rPr lang="en-US" sz="2400" baseline="-25000" dirty="0" smtClean="0"/>
              <a:t>3 </a:t>
            </a:r>
            <a:r>
              <a:rPr lang="en-US" sz="2400" dirty="0" smtClean="0"/>
              <a:t>(</a:t>
            </a:r>
            <a:r>
              <a:rPr lang="en-US" sz="2400" i="1" dirty="0" smtClean="0"/>
              <a:t>M</a:t>
            </a:r>
            <a:r>
              <a:rPr lang="en-US" sz="2400" dirty="0" smtClean="0"/>
              <a:t>) is called the </a:t>
            </a:r>
            <a:r>
              <a:rPr lang="en-US" sz="2400" i="1" dirty="0" smtClean="0"/>
              <a:t>material efficiency coefficient.</a:t>
            </a:r>
          </a:p>
          <a:p>
            <a:endParaRPr lang="en-US" sz="2400" dirty="0"/>
          </a:p>
          <a:p>
            <a:r>
              <a:rPr lang="en-US" sz="2400" dirty="0" smtClean="0"/>
              <a:t>Maximizing or minimizing </a:t>
            </a:r>
            <a:r>
              <a:rPr lang="en-US" sz="2400" i="1" dirty="0" smtClean="0"/>
              <a:t>f</a:t>
            </a:r>
            <a:r>
              <a:rPr lang="en-US" sz="2400" baseline="-25000" dirty="0" smtClean="0"/>
              <a:t>3 </a:t>
            </a:r>
            <a:r>
              <a:rPr lang="en-US" sz="2400" dirty="0" smtClean="0"/>
              <a:t>(</a:t>
            </a:r>
            <a:r>
              <a:rPr lang="en-US" sz="2400" i="1" dirty="0" smtClean="0"/>
              <a:t>M</a:t>
            </a:r>
            <a:r>
              <a:rPr lang="en-US" sz="2400" dirty="0" smtClean="0"/>
              <a:t>) allows the material choice to be used to optimize </a:t>
            </a:r>
            <a:r>
              <a:rPr lang="en-US" sz="2400" i="1" dirty="0" smtClean="0"/>
              <a:t>P</a:t>
            </a:r>
            <a:r>
              <a:rPr lang="en-US" sz="2400" dirty="0" smtClean="0"/>
              <a:t>.</a:t>
            </a:r>
          </a:p>
        </p:txBody>
      </p:sp>
      <p:pic>
        <p:nvPicPr>
          <p:cNvPr id="4915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1600" y="3019425"/>
            <a:ext cx="5600700" cy="409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915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38288" y="4191000"/>
            <a:ext cx="6067425" cy="409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Performance Metric Example</a:t>
            </a:r>
            <a:endParaRPr lang="en-US" dirty="0"/>
          </a:p>
        </p:txBody>
      </p:sp>
      <p:sp>
        <p:nvSpPr>
          <p:cNvPr id="3" name="Content Placeholder 2"/>
          <p:cNvSpPr>
            <a:spLocks noGrp="1"/>
          </p:cNvSpPr>
          <p:nvPr>
            <p:ph idx="1"/>
          </p:nvPr>
        </p:nvSpPr>
        <p:spPr>
          <a:xfrm>
            <a:off x="381000" y="838200"/>
            <a:ext cx="8458200" cy="2590800"/>
          </a:xfrm>
        </p:spPr>
        <p:txBody>
          <a:bodyPr/>
          <a:lstStyle/>
          <a:p>
            <a:r>
              <a:rPr lang="en-US" dirty="0" smtClean="0"/>
              <a:t>Requirements:  light, stiff, end-loaded cantilever beam with circular cross section</a:t>
            </a:r>
          </a:p>
          <a:p>
            <a:r>
              <a:rPr lang="en-US" dirty="0" smtClean="0"/>
              <a:t>Mass </a:t>
            </a:r>
            <a:r>
              <a:rPr lang="en-US" i="1" dirty="0" smtClean="0"/>
              <a:t>m</a:t>
            </a:r>
            <a:r>
              <a:rPr lang="en-US" dirty="0" smtClean="0"/>
              <a:t> of the beam is chosen as the performance metric to minimize</a:t>
            </a:r>
          </a:p>
          <a:p>
            <a:r>
              <a:rPr lang="en-US" dirty="0" smtClean="0"/>
              <a:t>Stiffness is functional requirement</a:t>
            </a:r>
          </a:p>
          <a:p>
            <a:r>
              <a:rPr lang="en-US" dirty="0" smtClean="0"/>
              <a:t>Stiffness is related to material and geometry</a:t>
            </a:r>
          </a:p>
          <a:p>
            <a:endParaRPr lang="en-US" dirty="0"/>
          </a:p>
        </p:txBody>
      </p:sp>
      <p:sp>
        <p:nvSpPr>
          <p:cNvPr id="4" name="Footer Placeholder 3"/>
          <p:cNvSpPr>
            <a:spLocks noGrp="1"/>
          </p:cNvSpPr>
          <p:nvPr>
            <p:ph type="ftr" sz="quarter" idx="11"/>
          </p:nvPr>
        </p:nvSpPr>
        <p:spPr/>
        <p:txBody>
          <a:bodyPr/>
          <a:lstStyle/>
          <a:p>
            <a:r>
              <a:rPr lang="en-US" smtClean="0"/>
              <a:t>Shigley’s Mechanical Engineering Design</a:t>
            </a:r>
            <a:endParaRPr lang="en-US" dirty="0"/>
          </a:p>
        </p:txBody>
      </p:sp>
      <p:pic>
        <p:nvPicPr>
          <p:cNvPr id="5" name="Picture 3"/>
          <p:cNvPicPr>
            <a:picLocks noChangeAspect="1" noChangeArrowheads="1"/>
          </p:cNvPicPr>
          <p:nvPr/>
        </p:nvPicPr>
        <p:blipFill>
          <a:blip r:embed="rId2" cstate="print"/>
          <a:srcRect r="84452"/>
          <a:stretch>
            <a:fillRect/>
          </a:stretch>
        </p:blipFill>
        <p:spPr bwMode="auto">
          <a:xfrm>
            <a:off x="3733800" y="3352800"/>
            <a:ext cx="838200" cy="609600"/>
          </a:xfrm>
          <a:prstGeom prst="rect">
            <a:avLst/>
          </a:prstGeom>
          <a:noFill/>
          <a:ln w="9525">
            <a:noFill/>
            <a:miter lim="800000"/>
            <a:headEnd/>
            <a:tailEnd/>
          </a:ln>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Performance Metric Example</a:t>
            </a:r>
            <a:endParaRPr lang="en-US" dirty="0"/>
          </a:p>
        </p:txBody>
      </p:sp>
      <p:sp>
        <p:nvSpPr>
          <p:cNvPr id="4" name="Footer Placeholder 3"/>
          <p:cNvSpPr>
            <a:spLocks noGrp="1"/>
          </p:cNvSpPr>
          <p:nvPr>
            <p:ph type="ftr" sz="quarter" idx="11"/>
          </p:nvPr>
        </p:nvSpPr>
        <p:spPr/>
        <p:txBody>
          <a:bodyPr/>
          <a:lstStyle/>
          <a:p>
            <a:r>
              <a:rPr lang="en-US" smtClean="0"/>
              <a:t>Shigley’s Mechanical Engineering Design</a:t>
            </a:r>
            <a:endParaRPr lang="en-US" dirty="0"/>
          </a:p>
        </p:txBody>
      </p:sp>
      <p:pic>
        <p:nvPicPr>
          <p:cNvPr id="7" name="Picture 3"/>
          <p:cNvPicPr>
            <a:picLocks noChangeAspect="1" noChangeArrowheads="1"/>
          </p:cNvPicPr>
          <p:nvPr/>
        </p:nvPicPr>
        <p:blipFill>
          <a:blip r:embed="rId3" cstate="print"/>
          <a:srcRect/>
          <a:stretch>
            <a:fillRect/>
          </a:stretch>
        </p:blipFill>
        <p:spPr bwMode="auto">
          <a:xfrm>
            <a:off x="2686050" y="1676400"/>
            <a:ext cx="5391150" cy="609600"/>
          </a:xfrm>
          <a:prstGeom prst="rect">
            <a:avLst/>
          </a:prstGeom>
          <a:noFill/>
          <a:ln w="9525">
            <a:noFill/>
            <a:miter lim="800000"/>
            <a:headEnd/>
            <a:tailEnd/>
          </a:ln>
        </p:spPr>
      </p:pic>
      <p:pic>
        <p:nvPicPr>
          <p:cNvPr id="8" name="Picture 4"/>
          <p:cNvPicPr>
            <a:picLocks noChangeAspect="1" noChangeArrowheads="1"/>
          </p:cNvPicPr>
          <p:nvPr/>
        </p:nvPicPr>
        <p:blipFill>
          <a:blip r:embed="rId4" cstate="print"/>
          <a:srcRect/>
          <a:stretch>
            <a:fillRect/>
          </a:stretch>
        </p:blipFill>
        <p:spPr bwMode="auto">
          <a:xfrm>
            <a:off x="2676525" y="2438400"/>
            <a:ext cx="5400675" cy="704850"/>
          </a:xfrm>
          <a:prstGeom prst="rect">
            <a:avLst/>
          </a:prstGeom>
          <a:noFill/>
          <a:ln w="9525">
            <a:noFill/>
            <a:miter lim="800000"/>
            <a:headEnd/>
            <a:tailEnd/>
          </a:ln>
        </p:spPr>
      </p:pic>
      <p:sp>
        <p:nvSpPr>
          <p:cNvPr id="9" name="TextBox 8"/>
          <p:cNvSpPr txBox="1"/>
          <p:nvPr/>
        </p:nvSpPr>
        <p:spPr>
          <a:xfrm>
            <a:off x="1371600" y="914400"/>
            <a:ext cx="4114800" cy="461665"/>
          </a:xfrm>
          <a:prstGeom prst="rect">
            <a:avLst/>
          </a:prstGeom>
          <a:noFill/>
        </p:spPr>
        <p:txBody>
          <a:bodyPr wrap="square" rtlCol="0">
            <a:spAutoFit/>
          </a:bodyPr>
          <a:lstStyle/>
          <a:p>
            <a:r>
              <a:rPr lang="en-US" sz="2400" dirty="0" smtClean="0"/>
              <a:t>From beam deflection table, </a:t>
            </a:r>
          </a:p>
        </p:txBody>
      </p:sp>
      <p:graphicFrame>
        <p:nvGraphicFramePr>
          <p:cNvPr id="10" name="Object 9"/>
          <p:cNvGraphicFramePr>
            <a:graphicFrameLocks noChangeAspect="1"/>
          </p:cNvGraphicFramePr>
          <p:nvPr/>
        </p:nvGraphicFramePr>
        <p:xfrm>
          <a:off x="5105400" y="762000"/>
          <a:ext cx="996951" cy="765102"/>
        </p:xfrm>
        <a:graphic>
          <a:graphicData uri="http://schemas.openxmlformats.org/presentationml/2006/ole">
            <mc:AlternateContent xmlns:mc="http://schemas.openxmlformats.org/markup-compatibility/2006">
              <mc:Choice xmlns:v="urn:schemas-microsoft-com:vml" Requires="v">
                <p:oleObj spid="_x0000_s33807" name="Equation" r:id="rId5" imgW="545760" imgH="419040" progId="Equation.DSMT4">
                  <p:embed/>
                </p:oleObj>
              </mc:Choice>
              <mc:Fallback>
                <p:oleObj name="Equation" r:id="rId5" imgW="545760" imgH="419040" progId="Equation.DSMT4">
                  <p:embed/>
                  <p:pic>
                    <p:nvPicPr>
                      <p:cNvPr id="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05400" y="762000"/>
                        <a:ext cx="996951" cy="76510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 name="TextBox 10"/>
          <p:cNvSpPr txBox="1"/>
          <p:nvPr/>
        </p:nvSpPr>
        <p:spPr>
          <a:xfrm>
            <a:off x="1295400" y="3200400"/>
            <a:ext cx="6172200" cy="461665"/>
          </a:xfrm>
          <a:prstGeom prst="rect">
            <a:avLst/>
          </a:prstGeom>
          <a:noFill/>
        </p:spPr>
        <p:txBody>
          <a:bodyPr wrap="square" rtlCol="0">
            <a:spAutoFit/>
          </a:bodyPr>
          <a:lstStyle/>
          <a:p>
            <a:r>
              <a:rPr lang="en-US" sz="2400" dirty="0" smtClean="0"/>
              <a:t>Sub Eq. (2-26) into Eq. (2-25) and solve for </a:t>
            </a:r>
            <a:r>
              <a:rPr lang="en-US" sz="2400" i="1" dirty="0" smtClean="0"/>
              <a:t>A</a:t>
            </a:r>
            <a:endParaRPr lang="en-US" sz="2400" dirty="0" smtClean="0"/>
          </a:p>
        </p:txBody>
      </p:sp>
      <p:pic>
        <p:nvPicPr>
          <p:cNvPr id="12" name="Picture 5"/>
          <p:cNvPicPr>
            <a:picLocks noChangeAspect="1" noChangeArrowheads="1"/>
          </p:cNvPicPr>
          <p:nvPr/>
        </p:nvPicPr>
        <p:blipFill>
          <a:blip r:embed="rId7" cstate="print"/>
          <a:srcRect/>
          <a:stretch>
            <a:fillRect/>
          </a:stretch>
        </p:blipFill>
        <p:spPr bwMode="auto">
          <a:xfrm>
            <a:off x="2743201" y="3657599"/>
            <a:ext cx="5333999" cy="746207"/>
          </a:xfrm>
          <a:prstGeom prst="rect">
            <a:avLst/>
          </a:prstGeom>
          <a:noFill/>
          <a:ln w="9525">
            <a:noFill/>
            <a:miter lim="800000"/>
            <a:headEnd/>
            <a:tailEnd/>
          </a:ln>
        </p:spPr>
      </p:pic>
      <p:sp>
        <p:nvSpPr>
          <p:cNvPr id="13" name="TextBox 12"/>
          <p:cNvSpPr txBox="1"/>
          <p:nvPr/>
        </p:nvSpPr>
        <p:spPr>
          <a:xfrm>
            <a:off x="1219200" y="4419600"/>
            <a:ext cx="6324600" cy="461665"/>
          </a:xfrm>
          <a:prstGeom prst="rect">
            <a:avLst/>
          </a:prstGeom>
          <a:noFill/>
        </p:spPr>
        <p:txBody>
          <a:bodyPr wrap="square" rtlCol="0">
            <a:spAutoFit/>
          </a:bodyPr>
          <a:lstStyle/>
          <a:p>
            <a:r>
              <a:rPr lang="en-US" sz="2400" dirty="0" smtClean="0"/>
              <a:t>The performance metric is</a:t>
            </a:r>
          </a:p>
        </p:txBody>
      </p:sp>
      <p:pic>
        <p:nvPicPr>
          <p:cNvPr id="14" name="Picture 6"/>
          <p:cNvPicPr>
            <a:picLocks noChangeAspect="1" noChangeArrowheads="1"/>
          </p:cNvPicPr>
          <p:nvPr/>
        </p:nvPicPr>
        <p:blipFill>
          <a:blip r:embed="rId8" cstate="print"/>
          <a:srcRect/>
          <a:stretch>
            <a:fillRect/>
          </a:stretch>
        </p:blipFill>
        <p:spPr bwMode="auto">
          <a:xfrm>
            <a:off x="3067050" y="4876800"/>
            <a:ext cx="5010150" cy="409575"/>
          </a:xfrm>
          <a:prstGeom prst="rect">
            <a:avLst/>
          </a:prstGeom>
          <a:noFill/>
          <a:ln w="9525">
            <a:noFill/>
            <a:miter lim="800000"/>
            <a:headEnd/>
            <a:tailEnd/>
          </a:ln>
        </p:spPr>
      </p:pic>
      <p:sp>
        <p:nvSpPr>
          <p:cNvPr id="15" name="TextBox 14"/>
          <p:cNvSpPr txBox="1"/>
          <p:nvPr/>
        </p:nvSpPr>
        <p:spPr>
          <a:xfrm>
            <a:off x="1295400" y="5410200"/>
            <a:ext cx="6172200" cy="457200"/>
          </a:xfrm>
          <a:prstGeom prst="rect">
            <a:avLst/>
          </a:prstGeom>
          <a:noFill/>
        </p:spPr>
        <p:txBody>
          <a:bodyPr wrap="square" rtlCol="0">
            <a:spAutoFit/>
          </a:bodyPr>
          <a:lstStyle/>
          <a:p>
            <a:r>
              <a:rPr lang="en-US" sz="2400" dirty="0" smtClean="0"/>
              <a:t>Sub Eq. (</a:t>
            </a:r>
            <a:r>
              <a:rPr lang="en-US" sz="2400" dirty="0"/>
              <a:t>2–27</a:t>
            </a:r>
            <a:r>
              <a:rPr lang="en-US" sz="2400" dirty="0" smtClean="0"/>
              <a:t>) into Eq. (</a:t>
            </a:r>
            <a:r>
              <a:rPr lang="en-US" sz="2400" dirty="0"/>
              <a:t>2–28</a:t>
            </a:r>
            <a:r>
              <a:rPr lang="en-US" sz="2400" dirty="0" smtClean="0"/>
              <a:t>),</a:t>
            </a:r>
          </a:p>
        </p:txBody>
      </p:sp>
      <p:pic>
        <p:nvPicPr>
          <p:cNvPr id="16" name="Picture 7"/>
          <p:cNvPicPr>
            <a:picLocks noChangeAspect="1" noChangeArrowheads="1"/>
          </p:cNvPicPr>
          <p:nvPr/>
        </p:nvPicPr>
        <p:blipFill>
          <a:blip r:embed="rId9" cstate="print"/>
          <a:srcRect/>
          <a:stretch>
            <a:fillRect/>
          </a:stretch>
        </p:blipFill>
        <p:spPr bwMode="auto">
          <a:xfrm>
            <a:off x="1905000" y="5895975"/>
            <a:ext cx="6172200" cy="685800"/>
          </a:xfrm>
          <a:prstGeom prst="rect">
            <a:avLst/>
          </a:prstGeom>
          <a:noFill/>
          <a:ln w="9525">
            <a:noFill/>
            <a:miter lim="800000"/>
            <a:headEnd/>
            <a:tailEnd/>
          </a:ln>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Performance Metric Example</a:t>
            </a:r>
            <a:endParaRPr lang="en-US" dirty="0"/>
          </a:p>
        </p:txBody>
      </p:sp>
      <p:sp>
        <p:nvSpPr>
          <p:cNvPr id="3" name="Footer Placeholder 2"/>
          <p:cNvSpPr>
            <a:spLocks noGrp="1"/>
          </p:cNvSpPr>
          <p:nvPr>
            <p:ph type="ftr" sz="quarter" idx="11"/>
          </p:nvPr>
        </p:nvSpPr>
        <p:spPr/>
        <p:txBody>
          <a:bodyPr/>
          <a:lstStyle/>
          <a:p>
            <a:r>
              <a:rPr lang="en-US" smtClean="0"/>
              <a:t>Shigley’s Mechanical Engineering Design</a:t>
            </a:r>
            <a:endParaRPr lang="en-US" dirty="0"/>
          </a:p>
        </p:txBody>
      </p:sp>
      <p:pic>
        <p:nvPicPr>
          <p:cNvPr id="4" name="Picture 7"/>
          <p:cNvPicPr>
            <a:picLocks noChangeAspect="1" noChangeArrowheads="1"/>
          </p:cNvPicPr>
          <p:nvPr/>
        </p:nvPicPr>
        <p:blipFill>
          <a:blip r:embed="rId2" cstate="print"/>
          <a:srcRect/>
          <a:stretch>
            <a:fillRect/>
          </a:stretch>
        </p:blipFill>
        <p:spPr bwMode="auto">
          <a:xfrm>
            <a:off x="1905000" y="838200"/>
            <a:ext cx="6172200" cy="685800"/>
          </a:xfrm>
          <a:prstGeom prst="rect">
            <a:avLst/>
          </a:prstGeom>
          <a:noFill/>
          <a:ln w="9525">
            <a:noFill/>
            <a:miter lim="800000"/>
            <a:headEnd/>
            <a:tailEnd/>
          </a:ln>
        </p:spPr>
      </p:pic>
      <p:sp>
        <p:nvSpPr>
          <p:cNvPr id="5" name="TextBox 4"/>
          <p:cNvSpPr txBox="1"/>
          <p:nvPr/>
        </p:nvSpPr>
        <p:spPr>
          <a:xfrm>
            <a:off x="1676400" y="1600200"/>
            <a:ext cx="6019800" cy="461665"/>
          </a:xfrm>
          <a:prstGeom prst="rect">
            <a:avLst/>
          </a:prstGeom>
          <a:noFill/>
        </p:spPr>
        <p:txBody>
          <a:bodyPr wrap="square" rtlCol="0">
            <a:spAutoFit/>
          </a:bodyPr>
          <a:lstStyle/>
          <a:p>
            <a:r>
              <a:rPr lang="en-US" sz="2400" dirty="0" smtClean="0"/>
              <a:t>Separating into the form of Eq. (</a:t>
            </a:r>
            <a:r>
              <a:rPr lang="en-US" sz="2400" dirty="0"/>
              <a:t>2–24</a:t>
            </a:r>
            <a:r>
              <a:rPr lang="en-US" sz="2400" dirty="0" smtClean="0"/>
              <a:t>),</a:t>
            </a:r>
          </a:p>
        </p:txBody>
      </p:sp>
      <p:pic>
        <p:nvPicPr>
          <p:cNvPr id="34818" name="Picture 2"/>
          <p:cNvPicPr>
            <a:picLocks noChangeAspect="1" noChangeArrowheads="1"/>
          </p:cNvPicPr>
          <p:nvPr/>
        </p:nvPicPr>
        <p:blipFill>
          <a:blip r:embed="rId3" cstate="print"/>
          <a:srcRect/>
          <a:stretch>
            <a:fillRect/>
          </a:stretch>
        </p:blipFill>
        <p:spPr bwMode="auto">
          <a:xfrm>
            <a:off x="2752725" y="2533650"/>
            <a:ext cx="2724150" cy="361950"/>
          </a:xfrm>
          <a:prstGeom prst="rect">
            <a:avLst/>
          </a:prstGeom>
          <a:noFill/>
          <a:ln w="9525">
            <a:noFill/>
            <a:miter lim="800000"/>
            <a:headEnd/>
            <a:tailEnd/>
          </a:ln>
        </p:spPr>
      </p:pic>
      <p:pic>
        <p:nvPicPr>
          <p:cNvPr id="34819" name="Picture 3"/>
          <p:cNvPicPr>
            <a:picLocks noChangeAspect="1" noChangeArrowheads="1"/>
          </p:cNvPicPr>
          <p:nvPr/>
        </p:nvPicPr>
        <p:blipFill>
          <a:blip r:embed="rId4" cstate="print"/>
          <a:srcRect/>
          <a:stretch>
            <a:fillRect/>
          </a:stretch>
        </p:blipFill>
        <p:spPr bwMode="auto">
          <a:xfrm>
            <a:off x="2819400" y="2990850"/>
            <a:ext cx="1714500" cy="361950"/>
          </a:xfrm>
          <a:prstGeom prst="rect">
            <a:avLst/>
          </a:prstGeom>
          <a:noFill/>
          <a:ln w="9525">
            <a:noFill/>
            <a:miter lim="800000"/>
            <a:headEnd/>
            <a:tailEnd/>
          </a:ln>
        </p:spPr>
      </p:pic>
      <p:pic>
        <p:nvPicPr>
          <p:cNvPr id="8" name="Picture 2"/>
          <p:cNvPicPr>
            <a:picLocks noChangeAspect="1" noChangeArrowheads="1"/>
          </p:cNvPicPr>
          <p:nvPr/>
        </p:nvPicPr>
        <p:blipFill>
          <a:blip r:embed="rId5" cstate="print"/>
          <a:srcRect/>
          <a:stretch>
            <a:fillRect/>
          </a:stretch>
        </p:blipFill>
        <p:spPr bwMode="auto">
          <a:xfrm>
            <a:off x="2743200" y="3438525"/>
            <a:ext cx="5343525" cy="600075"/>
          </a:xfrm>
          <a:prstGeom prst="rect">
            <a:avLst/>
          </a:prstGeom>
          <a:noFill/>
          <a:ln w="9525">
            <a:noFill/>
            <a:miter lim="800000"/>
            <a:headEnd/>
            <a:tailEnd/>
          </a:ln>
        </p:spPr>
      </p:pic>
      <p:pic>
        <p:nvPicPr>
          <p:cNvPr id="9" name="Picture 2"/>
          <p:cNvPicPr>
            <a:picLocks noChangeAspect="1" noChangeArrowheads="1"/>
          </p:cNvPicPr>
          <p:nvPr/>
        </p:nvPicPr>
        <p:blipFill>
          <a:blip r:embed="rId6" cstate="print"/>
          <a:srcRect/>
          <a:stretch>
            <a:fillRect/>
          </a:stretch>
        </p:blipFill>
        <p:spPr bwMode="auto">
          <a:xfrm>
            <a:off x="2133600" y="2038350"/>
            <a:ext cx="5934075" cy="323850"/>
          </a:xfrm>
          <a:prstGeom prst="rect">
            <a:avLst/>
          </a:prstGeom>
          <a:noFill/>
          <a:ln w="9525">
            <a:noFill/>
            <a:miter lim="800000"/>
            <a:headEnd/>
            <a:tailEnd/>
          </a:ln>
        </p:spPr>
      </p:pic>
      <p:sp>
        <p:nvSpPr>
          <p:cNvPr id="10" name="TextBox 9"/>
          <p:cNvSpPr txBox="1"/>
          <p:nvPr/>
        </p:nvSpPr>
        <p:spPr>
          <a:xfrm>
            <a:off x="1447800" y="4114800"/>
            <a:ext cx="7162800" cy="461665"/>
          </a:xfrm>
          <a:prstGeom prst="rect">
            <a:avLst/>
          </a:prstGeom>
          <a:noFill/>
        </p:spPr>
        <p:txBody>
          <a:bodyPr wrap="square" rtlCol="0">
            <a:spAutoFit/>
          </a:bodyPr>
          <a:lstStyle/>
          <a:p>
            <a:r>
              <a:rPr lang="en-US" sz="2400" dirty="0" smtClean="0"/>
              <a:t>To minimize </a:t>
            </a:r>
            <a:r>
              <a:rPr lang="en-US" sz="2400" i="1" dirty="0" smtClean="0"/>
              <a:t>m</a:t>
            </a:r>
            <a:r>
              <a:rPr lang="en-US" sz="2400" dirty="0" smtClean="0"/>
              <a:t>, need to minimize </a:t>
            </a:r>
            <a:r>
              <a:rPr lang="en-US" sz="2400" i="1" dirty="0" smtClean="0"/>
              <a:t>f</a:t>
            </a:r>
            <a:r>
              <a:rPr lang="en-US" sz="2400" baseline="-25000" dirty="0" smtClean="0"/>
              <a:t>3 </a:t>
            </a:r>
            <a:r>
              <a:rPr lang="en-US" sz="2400" dirty="0" smtClean="0"/>
              <a:t>(</a:t>
            </a:r>
            <a:r>
              <a:rPr lang="en-US" sz="2400" i="1" dirty="0" smtClean="0"/>
              <a:t>M</a:t>
            </a:r>
            <a:r>
              <a:rPr lang="en-US" sz="2400" dirty="0" smtClean="0"/>
              <a:t>), or maximize </a:t>
            </a:r>
          </a:p>
        </p:txBody>
      </p:sp>
      <p:pic>
        <p:nvPicPr>
          <p:cNvPr id="11" name="Picture 3"/>
          <p:cNvPicPr>
            <a:picLocks noChangeAspect="1" noChangeArrowheads="1"/>
          </p:cNvPicPr>
          <p:nvPr/>
        </p:nvPicPr>
        <p:blipFill>
          <a:blip r:embed="rId7" cstate="print"/>
          <a:srcRect/>
          <a:stretch>
            <a:fillRect/>
          </a:stretch>
        </p:blipFill>
        <p:spPr bwMode="auto">
          <a:xfrm>
            <a:off x="3000375" y="4571999"/>
            <a:ext cx="5076825" cy="666750"/>
          </a:xfrm>
          <a:prstGeom prst="rect">
            <a:avLst/>
          </a:prstGeom>
          <a:noFill/>
          <a:ln w="9525">
            <a:noFill/>
            <a:miter lim="800000"/>
            <a:headEnd/>
            <a:tailEnd/>
          </a:ln>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Performance Metric Example</a:t>
            </a:r>
            <a:endParaRPr lang="en-US" dirty="0"/>
          </a:p>
        </p:txBody>
      </p:sp>
      <p:sp>
        <p:nvSpPr>
          <p:cNvPr id="3" name="Footer Placeholder 2"/>
          <p:cNvSpPr>
            <a:spLocks noGrp="1"/>
          </p:cNvSpPr>
          <p:nvPr>
            <p:ph type="ftr" sz="quarter" idx="11"/>
          </p:nvPr>
        </p:nvSpPr>
        <p:spPr/>
        <p:txBody>
          <a:bodyPr/>
          <a:lstStyle/>
          <a:p>
            <a:r>
              <a:rPr lang="en-US" smtClean="0"/>
              <a:t>Shigley’s Mechanical Engineering Design</a:t>
            </a:r>
            <a:endParaRPr lang="en-US" dirty="0"/>
          </a:p>
        </p:txBody>
      </p:sp>
      <p:sp>
        <p:nvSpPr>
          <p:cNvPr id="12" name="Content Placeholder 2"/>
          <p:cNvSpPr txBox="1">
            <a:spLocks/>
          </p:cNvSpPr>
          <p:nvPr/>
        </p:nvSpPr>
        <p:spPr>
          <a:xfrm>
            <a:off x="381000" y="838200"/>
            <a:ext cx="3581400" cy="5410200"/>
          </a:xfrm>
          <a:prstGeom prst="rect">
            <a:avLst/>
          </a:prstGeom>
        </p:spPr>
        <p:txBody>
          <a:bodyPr/>
          <a:lstStyle/>
          <a:p>
            <a:pPr marL="365760" marR="0" lvl="0" indent="-283464" algn="l" defTabSz="914400" rtl="0" eaLnBrk="1" fontAlgn="auto" latinLnBrk="0" hangingPunct="1">
              <a:lnSpc>
                <a:spcPct val="100000"/>
              </a:lnSpc>
              <a:spcBef>
                <a:spcPts val="600"/>
              </a:spcBef>
              <a:spcAft>
                <a:spcPts val="0"/>
              </a:spcAft>
              <a:buClr>
                <a:schemeClr val="accent1"/>
              </a:buClr>
              <a:buSzPct val="80000"/>
              <a:buFont typeface="Wingdings 2"/>
              <a:buChar char=""/>
              <a:tabLst/>
              <a:defRPr/>
            </a:pPr>
            <a:r>
              <a:rPr lang="en-US" sz="2400" i="1" dirty="0" smtClean="0"/>
              <a:t>M </a:t>
            </a:r>
            <a:r>
              <a:rPr lang="en-US" sz="2400" dirty="0" smtClean="0"/>
              <a:t>is called </a:t>
            </a:r>
            <a:r>
              <a:rPr lang="en-US" sz="2400" i="1" dirty="0" smtClean="0"/>
              <a:t>material index</a:t>
            </a:r>
          </a:p>
          <a:p>
            <a:pPr marL="365760" marR="0" lvl="0" indent="-283464" algn="l" defTabSz="914400" rtl="0" eaLnBrk="1" fontAlgn="auto" latinLnBrk="0" hangingPunct="1">
              <a:lnSpc>
                <a:spcPct val="100000"/>
              </a:lnSpc>
              <a:spcBef>
                <a:spcPts val="600"/>
              </a:spcBef>
              <a:spcAft>
                <a:spcPts val="0"/>
              </a:spcAft>
              <a:buClr>
                <a:schemeClr val="accent1"/>
              </a:buClr>
              <a:buSzPct val="80000"/>
              <a:buFont typeface="Wingdings 2"/>
              <a:buChar char=""/>
              <a:tabLst/>
              <a:defRPr/>
            </a:pPr>
            <a:r>
              <a:rPr lang="en-US" sz="2400" dirty="0" smtClean="0"/>
              <a:t>For this example, </a:t>
            </a:r>
            <a:r>
              <a:rPr lang="en-US" sz="2400" i="1" dirty="0" smtClean="0">
                <a:latin typeface="Symbol" pitchFamily="18" charset="2"/>
              </a:rPr>
              <a:t>b</a:t>
            </a:r>
            <a:r>
              <a:rPr lang="en-US" sz="2400" dirty="0" smtClean="0"/>
              <a:t> = ½</a:t>
            </a:r>
          </a:p>
          <a:p>
            <a:pPr marL="365760" marR="0" lvl="0" indent="-283464" algn="l" defTabSz="914400" rtl="0" eaLnBrk="1" fontAlgn="auto" latinLnBrk="0" hangingPunct="1">
              <a:lnSpc>
                <a:spcPct val="100000"/>
              </a:lnSpc>
              <a:spcBef>
                <a:spcPts val="600"/>
              </a:spcBef>
              <a:spcAft>
                <a:spcPts val="0"/>
              </a:spcAft>
              <a:buClr>
                <a:schemeClr val="accent1"/>
              </a:buClr>
              <a:buSzPct val="80000"/>
              <a:buFont typeface="Wingdings 2"/>
              <a:buChar char=""/>
              <a:tabLst/>
              <a:defRPr/>
            </a:pPr>
            <a:r>
              <a:rPr lang="en-US" sz="2400" noProof="0" dirty="0" smtClean="0"/>
              <a:t>Use guidelines parallel to </a:t>
            </a:r>
            <a:r>
              <a:rPr lang="en-US" sz="2400" i="1" noProof="0" dirty="0" smtClean="0"/>
              <a:t>E</a:t>
            </a:r>
            <a:r>
              <a:rPr lang="en-US" sz="2400" i="1" baseline="30000" noProof="0" dirty="0" smtClean="0"/>
              <a:t>1/2</a:t>
            </a:r>
            <a:r>
              <a:rPr lang="en-US" sz="2400" i="1" dirty="0" smtClean="0"/>
              <a:t>/</a:t>
            </a:r>
            <a:r>
              <a:rPr lang="en-US" sz="2400" i="1" dirty="0" smtClean="0">
                <a:latin typeface="Symbol" pitchFamily="18" charset="2"/>
              </a:rPr>
              <a:t>r</a:t>
            </a:r>
          </a:p>
          <a:p>
            <a:pPr marL="365760" marR="0" lvl="0" indent="-283464" algn="l" defTabSz="914400" rtl="0" eaLnBrk="1" fontAlgn="auto" latinLnBrk="0" hangingPunct="1">
              <a:lnSpc>
                <a:spcPct val="100000"/>
              </a:lnSpc>
              <a:spcBef>
                <a:spcPts val="600"/>
              </a:spcBef>
              <a:spcAft>
                <a:spcPts val="0"/>
              </a:spcAft>
              <a:buClr>
                <a:schemeClr val="accent1"/>
              </a:buClr>
              <a:buSzPct val="80000"/>
              <a:buFont typeface="Wingdings 2"/>
              <a:buChar char=""/>
              <a:tabLst/>
              <a:defRPr/>
            </a:pPr>
            <a:r>
              <a:rPr lang="en-US" sz="2400" dirty="0" smtClean="0"/>
              <a:t>Increasing </a:t>
            </a:r>
            <a:r>
              <a:rPr lang="en-US" sz="2400" i="1" dirty="0" smtClean="0"/>
              <a:t>M</a:t>
            </a:r>
            <a:r>
              <a:rPr lang="en-US" sz="2400" dirty="0" smtClean="0"/>
              <a:t>, move up and to the left</a:t>
            </a:r>
          </a:p>
          <a:p>
            <a:pPr marL="365760" marR="0" lvl="0" indent="-283464" algn="l" defTabSz="914400" rtl="0" eaLnBrk="1" fontAlgn="auto" latinLnBrk="0" hangingPunct="1">
              <a:lnSpc>
                <a:spcPct val="100000"/>
              </a:lnSpc>
              <a:spcBef>
                <a:spcPts val="600"/>
              </a:spcBef>
              <a:spcAft>
                <a:spcPts val="0"/>
              </a:spcAft>
              <a:buClr>
                <a:schemeClr val="accent1"/>
              </a:buClr>
              <a:buSzPct val="80000"/>
              <a:buFont typeface="Wingdings 2"/>
              <a:buChar char=""/>
              <a:tabLst/>
              <a:defRPr/>
            </a:pPr>
            <a:r>
              <a:rPr kumimoji="0" lang="en-US" sz="2400" b="0" u="none" strike="noStrike" kern="1200" cap="none" spc="0" normalizeH="0" baseline="0" noProof="0" dirty="0" smtClean="0">
                <a:ln>
                  <a:noFill/>
                </a:ln>
                <a:solidFill>
                  <a:schemeClr val="tx1"/>
                </a:solidFill>
                <a:effectLst/>
                <a:uLnTx/>
                <a:uFillTx/>
              </a:rPr>
              <a:t>Good</a:t>
            </a:r>
            <a:r>
              <a:rPr kumimoji="0" lang="en-US" sz="2400" b="0" u="none" strike="noStrike" kern="1200" cap="none" spc="0" normalizeH="0" noProof="0" dirty="0" smtClean="0">
                <a:ln>
                  <a:noFill/>
                </a:ln>
                <a:solidFill>
                  <a:schemeClr val="tx1"/>
                </a:solidFill>
                <a:effectLst/>
                <a:uLnTx/>
                <a:uFillTx/>
              </a:rPr>
              <a:t> candidates for this example are certain woods, composites, and ceramics</a:t>
            </a:r>
            <a:endParaRPr kumimoji="0" lang="en-US" sz="2400" b="0" u="none" strike="noStrike" kern="1200" cap="none" spc="0" normalizeH="0" baseline="0" noProof="0" dirty="0">
              <a:ln>
                <a:noFill/>
              </a:ln>
              <a:solidFill>
                <a:schemeClr val="tx1"/>
              </a:solidFill>
              <a:effectLst/>
              <a:uLnTx/>
              <a:uFillTx/>
            </a:endParaRPr>
          </a:p>
        </p:txBody>
      </p:sp>
      <p:pic>
        <p:nvPicPr>
          <p:cNvPr id="13" name="Picture 4" descr="bud29281_0217"/>
          <p:cNvPicPr>
            <a:picLocks noChangeAspect="1" noChangeArrowheads="1"/>
          </p:cNvPicPr>
          <p:nvPr/>
        </p:nvPicPr>
        <p:blipFill>
          <a:blip r:embed="rId2" cstate="print"/>
          <a:srcRect t="6053"/>
          <a:stretch>
            <a:fillRect/>
          </a:stretch>
        </p:blipFill>
        <p:spPr bwMode="auto">
          <a:xfrm>
            <a:off x="3962400" y="838200"/>
            <a:ext cx="4995862" cy="4282212"/>
          </a:xfrm>
          <a:prstGeom prst="rect">
            <a:avLst/>
          </a:prstGeom>
          <a:noFill/>
        </p:spPr>
      </p:pic>
      <p:sp>
        <p:nvSpPr>
          <p:cNvPr id="6" name="TextBox 5"/>
          <p:cNvSpPr txBox="1"/>
          <p:nvPr/>
        </p:nvSpPr>
        <p:spPr>
          <a:xfrm>
            <a:off x="6019800" y="5181600"/>
            <a:ext cx="1676400" cy="461665"/>
          </a:xfrm>
          <a:prstGeom prst="rect">
            <a:avLst/>
          </a:prstGeom>
          <a:noFill/>
        </p:spPr>
        <p:txBody>
          <a:bodyPr wrap="square" rtlCol="0">
            <a:spAutoFit/>
          </a:bodyPr>
          <a:lstStyle/>
          <a:p>
            <a:r>
              <a:rPr lang="en-US" sz="2400" dirty="0" smtClean="0"/>
              <a:t>Fig. 2–17</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Performance Metric Example</a:t>
            </a:r>
            <a:endParaRPr lang="en-US" dirty="0"/>
          </a:p>
        </p:txBody>
      </p:sp>
      <p:sp>
        <p:nvSpPr>
          <p:cNvPr id="3" name="Footer Placeholder 2"/>
          <p:cNvSpPr>
            <a:spLocks noGrp="1"/>
          </p:cNvSpPr>
          <p:nvPr>
            <p:ph type="ftr" sz="quarter" idx="11"/>
          </p:nvPr>
        </p:nvSpPr>
        <p:spPr/>
        <p:txBody>
          <a:bodyPr/>
          <a:lstStyle/>
          <a:p>
            <a:r>
              <a:rPr lang="en-US" smtClean="0"/>
              <a:t>Shigley’s Mechanical Engineering Design</a:t>
            </a:r>
            <a:endParaRPr lang="en-US" dirty="0"/>
          </a:p>
        </p:txBody>
      </p:sp>
      <p:sp>
        <p:nvSpPr>
          <p:cNvPr id="12" name="Content Placeholder 2"/>
          <p:cNvSpPr txBox="1">
            <a:spLocks/>
          </p:cNvSpPr>
          <p:nvPr/>
        </p:nvSpPr>
        <p:spPr>
          <a:xfrm>
            <a:off x="381000" y="838200"/>
            <a:ext cx="3581400" cy="5410200"/>
          </a:xfrm>
          <a:prstGeom prst="rect">
            <a:avLst/>
          </a:prstGeom>
        </p:spPr>
        <p:txBody>
          <a:bodyPr/>
          <a:lstStyle/>
          <a:p>
            <a:pPr marL="365760" marR="0" lvl="0" indent="-283464" algn="l" defTabSz="914400" rtl="0" eaLnBrk="1" fontAlgn="auto" latinLnBrk="0" hangingPunct="1">
              <a:lnSpc>
                <a:spcPct val="100000"/>
              </a:lnSpc>
              <a:spcBef>
                <a:spcPts val="600"/>
              </a:spcBef>
              <a:spcAft>
                <a:spcPts val="0"/>
              </a:spcAft>
              <a:buClr>
                <a:schemeClr val="accent1"/>
              </a:buClr>
              <a:buSzPct val="80000"/>
              <a:buFont typeface="Wingdings 2"/>
              <a:buChar char=""/>
              <a:tabLst/>
              <a:defRPr/>
            </a:pPr>
            <a:r>
              <a:rPr lang="en-US" sz="2400" dirty="0" smtClean="0"/>
              <a:t>Additional constraints can be added as needed</a:t>
            </a:r>
          </a:p>
          <a:p>
            <a:pPr marL="365760" marR="0" lvl="0" indent="-283464" algn="l" defTabSz="914400" rtl="0" eaLnBrk="1" fontAlgn="auto" latinLnBrk="0" hangingPunct="1">
              <a:lnSpc>
                <a:spcPct val="100000"/>
              </a:lnSpc>
              <a:spcBef>
                <a:spcPts val="600"/>
              </a:spcBef>
              <a:spcAft>
                <a:spcPts val="0"/>
              </a:spcAft>
              <a:buClr>
                <a:schemeClr val="accent1"/>
              </a:buClr>
              <a:buSzPct val="80000"/>
              <a:buFont typeface="Wingdings 2"/>
              <a:buChar char=""/>
              <a:tabLst/>
              <a:defRPr/>
            </a:pPr>
            <a:r>
              <a:rPr lang="en-US" sz="2400" dirty="0" smtClean="0"/>
              <a:t>For example, if it is desired that </a:t>
            </a:r>
            <a:r>
              <a:rPr lang="en-US" sz="2400" i="1" dirty="0" smtClean="0"/>
              <a:t>E</a:t>
            </a:r>
            <a:r>
              <a:rPr lang="en-US" sz="2400" dirty="0" smtClean="0"/>
              <a:t> &gt; 50 </a:t>
            </a:r>
            <a:r>
              <a:rPr lang="en-US" sz="2400" dirty="0" err="1" smtClean="0"/>
              <a:t>GPa</a:t>
            </a:r>
            <a:r>
              <a:rPr lang="en-US" sz="2400" dirty="0" smtClean="0"/>
              <a:t>, add horizontal line to limit the solution space</a:t>
            </a:r>
          </a:p>
          <a:p>
            <a:pPr marL="365760" marR="0" lvl="0" indent="-283464" algn="l" defTabSz="914400" rtl="0" eaLnBrk="1" fontAlgn="auto" latinLnBrk="0" hangingPunct="1">
              <a:lnSpc>
                <a:spcPct val="100000"/>
              </a:lnSpc>
              <a:spcBef>
                <a:spcPts val="600"/>
              </a:spcBef>
              <a:spcAft>
                <a:spcPts val="0"/>
              </a:spcAft>
              <a:buClr>
                <a:schemeClr val="accent1"/>
              </a:buClr>
              <a:buSzPct val="80000"/>
              <a:buFont typeface="Wingdings 2"/>
              <a:buChar char=""/>
              <a:tabLst/>
              <a:defRPr/>
            </a:pPr>
            <a:r>
              <a:rPr kumimoji="0" lang="en-US" sz="2400" b="0" u="none" strike="noStrike" kern="1200" cap="none" spc="0" normalizeH="0" baseline="0" noProof="0" dirty="0" smtClean="0">
                <a:ln>
                  <a:noFill/>
                </a:ln>
                <a:solidFill>
                  <a:schemeClr val="tx1"/>
                </a:solidFill>
                <a:effectLst/>
                <a:uLnTx/>
                <a:uFillTx/>
              </a:rPr>
              <a:t>Wood</a:t>
            </a:r>
            <a:r>
              <a:rPr kumimoji="0" lang="en-US" sz="2400" b="0" u="none" strike="noStrike" kern="1200" cap="none" spc="0" normalizeH="0" noProof="0" dirty="0" smtClean="0">
                <a:ln>
                  <a:noFill/>
                </a:ln>
                <a:solidFill>
                  <a:schemeClr val="tx1"/>
                </a:solidFill>
                <a:effectLst/>
                <a:uLnTx/>
                <a:uFillTx/>
              </a:rPr>
              <a:t> is eliminated as a viable option</a:t>
            </a:r>
            <a:endParaRPr kumimoji="0" lang="en-US" sz="2400" b="0" u="none" strike="noStrike" kern="1200" cap="none" spc="0" normalizeH="0" baseline="0" noProof="0" dirty="0">
              <a:ln>
                <a:noFill/>
              </a:ln>
              <a:solidFill>
                <a:schemeClr val="tx1"/>
              </a:solidFill>
              <a:effectLst/>
              <a:uLnTx/>
              <a:uFillTx/>
            </a:endParaRPr>
          </a:p>
        </p:txBody>
      </p:sp>
      <p:pic>
        <p:nvPicPr>
          <p:cNvPr id="6" name="Picture 3" descr="bud29281_0218"/>
          <p:cNvPicPr>
            <a:picLocks noChangeAspect="1" noChangeArrowheads="1"/>
          </p:cNvPicPr>
          <p:nvPr/>
        </p:nvPicPr>
        <p:blipFill>
          <a:blip r:embed="rId2" cstate="print"/>
          <a:srcRect t="4811"/>
          <a:stretch>
            <a:fillRect/>
          </a:stretch>
        </p:blipFill>
        <p:spPr bwMode="auto">
          <a:xfrm>
            <a:off x="3962400" y="914400"/>
            <a:ext cx="5003287" cy="4311806"/>
          </a:xfrm>
          <a:prstGeom prst="rect">
            <a:avLst/>
          </a:prstGeom>
          <a:noFill/>
        </p:spPr>
      </p:pic>
      <p:sp>
        <p:nvSpPr>
          <p:cNvPr id="7" name="TextBox 6"/>
          <p:cNvSpPr txBox="1"/>
          <p:nvPr/>
        </p:nvSpPr>
        <p:spPr>
          <a:xfrm>
            <a:off x="5943600" y="5334000"/>
            <a:ext cx="1676400" cy="461665"/>
          </a:xfrm>
          <a:prstGeom prst="rect">
            <a:avLst/>
          </a:prstGeom>
          <a:noFill/>
        </p:spPr>
        <p:txBody>
          <a:bodyPr wrap="square" rtlCol="0">
            <a:spAutoFit/>
          </a:bodyPr>
          <a:lstStyle/>
          <a:p>
            <a:r>
              <a:rPr lang="en-US" sz="2400" dirty="0" smtClean="0"/>
              <a:t>Fig. 2–18</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True Stress-Strain Diagram</a:t>
            </a:r>
            <a:endParaRPr lang="en-US" dirty="0"/>
          </a:p>
        </p:txBody>
      </p:sp>
      <p:sp>
        <p:nvSpPr>
          <p:cNvPr id="3" name="Content Placeholder 2"/>
          <p:cNvSpPr>
            <a:spLocks noGrp="1"/>
          </p:cNvSpPr>
          <p:nvPr>
            <p:ph idx="1"/>
          </p:nvPr>
        </p:nvSpPr>
        <p:spPr>
          <a:xfrm>
            <a:off x="381000" y="685800"/>
            <a:ext cx="5181600" cy="6172200"/>
          </a:xfrm>
        </p:spPr>
        <p:txBody>
          <a:bodyPr>
            <a:normAutofit lnSpcReduction="10000"/>
          </a:bodyPr>
          <a:lstStyle/>
          <a:p>
            <a:r>
              <a:rPr lang="en-US" i="1" dirty="0" smtClean="0"/>
              <a:t>Engineering </a:t>
            </a:r>
            <a:r>
              <a:rPr lang="en-US" dirty="0" smtClean="0"/>
              <a:t>stress-strain diagrams (commonly used) are based on original area.</a:t>
            </a:r>
          </a:p>
          <a:p>
            <a:r>
              <a:rPr lang="en-US" dirty="0" smtClean="0"/>
              <a:t>Area typically reduces under load, particularly during “necking” after point </a:t>
            </a:r>
            <a:r>
              <a:rPr lang="en-US" i="1" dirty="0" smtClean="0"/>
              <a:t>u.</a:t>
            </a:r>
          </a:p>
          <a:p>
            <a:pPr>
              <a:buNone/>
            </a:pPr>
            <a:endParaRPr lang="en-US" dirty="0" smtClean="0"/>
          </a:p>
          <a:p>
            <a:r>
              <a:rPr lang="en-US" i="1" dirty="0" smtClean="0"/>
              <a:t>True stress</a:t>
            </a:r>
            <a:r>
              <a:rPr lang="en-US" dirty="0" smtClean="0"/>
              <a:t> is based on actual area corresponding to current </a:t>
            </a:r>
            <a:r>
              <a:rPr lang="en-US" i="1" dirty="0" smtClean="0"/>
              <a:t>P.</a:t>
            </a:r>
          </a:p>
          <a:p>
            <a:r>
              <a:rPr lang="en-US" i="1" dirty="0" smtClean="0"/>
              <a:t>True strain</a:t>
            </a:r>
            <a:r>
              <a:rPr lang="en-US" dirty="0" smtClean="0"/>
              <a:t> is the sum of the incremental elongations divided by the </a:t>
            </a:r>
            <a:r>
              <a:rPr lang="en-US" i="1" dirty="0" smtClean="0"/>
              <a:t>current</a:t>
            </a:r>
            <a:r>
              <a:rPr lang="en-US" dirty="0" smtClean="0"/>
              <a:t> gauge length at load </a:t>
            </a:r>
            <a:r>
              <a:rPr lang="en-US" i="1" dirty="0" smtClean="0"/>
              <a:t>P</a:t>
            </a:r>
            <a:r>
              <a:rPr lang="en-US" dirty="0" smtClean="0"/>
              <a:t>.</a:t>
            </a:r>
          </a:p>
          <a:p>
            <a:endParaRPr lang="en-US" i="1" dirty="0" smtClean="0"/>
          </a:p>
          <a:p>
            <a:endParaRPr lang="en-US" i="1" dirty="0" smtClean="0"/>
          </a:p>
          <a:p>
            <a:r>
              <a:rPr lang="en-US" dirty="0" smtClean="0"/>
              <a:t>Note that true stress continually increases all the way to fracture.</a:t>
            </a:r>
          </a:p>
        </p:txBody>
      </p:sp>
      <p:sp>
        <p:nvSpPr>
          <p:cNvPr id="4" name="Footer Placeholder 3"/>
          <p:cNvSpPr>
            <a:spLocks noGrp="1"/>
          </p:cNvSpPr>
          <p:nvPr>
            <p:ph type="ftr" sz="quarter" idx="11"/>
          </p:nvPr>
        </p:nvSpPr>
        <p:spPr/>
        <p:txBody>
          <a:bodyPr/>
          <a:lstStyle/>
          <a:p>
            <a:r>
              <a:rPr lang="en-US" smtClean="0"/>
              <a:t>Shigley’s Mechanical Engineering Design</a:t>
            </a:r>
            <a:endParaRPr lang="en-US" dirty="0"/>
          </a:p>
        </p:txBody>
      </p:sp>
      <p:pic>
        <p:nvPicPr>
          <p:cNvPr id="5" name="Picture 7" descr="bud29281_0202a"/>
          <p:cNvPicPr>
            <a:picLocks noChangeAspect="1" noChangeArrowheads="1"/>
          </p:cNvPicPr>
          <p:nvPr/>
        </p:nvPicPr>
        <p:blipFill>
          <a:blip r:embed="rId2" cstate="print"/>
          <a:srcRect l="4663" t="7853" r="8079" b="7025"/>
          <a:stretch>
            <a:fillRect/>
          </a:stretch>
        </p:blipFill>
        <p:spPr bwMode="auto">
          <a:xfrm>
            <a:off x="5494419" y="838199"/>
            <a:ext cx="3573381" cy="2514601"/>
          </a:xfrm>
          <a:prstGeom prst="rect">
            <a:avLst/>
          </a:prstGeom>
          <a:noFill/>
        </p:spPr>
      </p:pic>
      <p:pic>
        <p:nvPicPr>
          <p:cNvPr id="7" name="Picture 7" descr="bud29281_0203"/>
          <p:cNvPicPr>
            <a:picLocks noChangeAspect="1" noChangeArrowheads="1"/>
          </p:cNvPicPr>
          <p:nvPr/>
        </p:nvPicPr>
        <p:blipFill>
          <a:blip r:embed="rId3" cstate="print"/>
          <a:srcRect l="16173" t="29412" r="14438"/>
          <a:stretch>
            <a:fillRect/>
          </a:stretch>
        </p:blipFill>
        <p:spPr bwMode="auto">
          <a:xfrm>
            <a:off x="2133600" y="2590800"/>
            <a:ext cx="2590800" cy="421005"/>
          </a:xfrm>
          <a:prstGeom prst="rect">
            <a:avLst/>
          </a:prstGeom>
          <a:noFill/>
        </p:spPr>
      </p:pic>
      <p:pic>
        <p:nvPicPr>
          <p:cNvPr id="8" name="Picture 6"/>
          <p:cNvPicPr>
            <a:picLocks noChangeAspect="1" noChangeArrowheads="1"/>
          </p:cNvPicPr>
          <p:nvPr/>
        </p:nvPicPr>
        <p:blipFill>
          <a:blip r:embed="rId4" cstate="print"/>
          <a:srcRect r="61578"/>
          <a:stretch>
            <a:fillRect/>
          </a:stretch>
        </p:blipFill>
        <p:spPr bwMode="auto">
          <a:xfrm>
            <a:off x="1143000" y="5029200"/>
            <a:ext cx="2133600" cy="752475"/>
          </a:xfrm>
          <a:prstGeom prst="rect">
            <a:avLst/>
          </a:prstGeom>
          <a:noFill/>
          <a:ln w="9525">
            <a:noFill/>
            <a:miter lim="800000"/>
            <a:headEnd/>
            <a:tailEnd/>
          </a:ln>
        </p:spPr>
      </p:pic>
      <p:pic>
        <p:nvPicPr>
          <p:cNvPr id="10" name="Picture 4" descr="bud29281_0204"/>
          <p:cNvPicPr>
            <a:picLocks noChangeAspect="1" noChangeArrowheads="1"/>
          </p:cNvPicPr>
          <p:nvPr/>
        </p:nvPicPr>
        <p:blipFill>
          <a:blip r:embed="rId5" cstate="print"/>
          <a:srcRect l="9885" t="8878" r="24785"/>
          <a:stretch>
            <a:fillRect/>
          </a:stretch>
        </p:blipFill>
        <p:spPr bwMode="auto">
          <a:xfrm>
            <a:off x="5791200" y="3352800"/>
            <a:ext cx="2767819" cy="3156284"/>
          </a:xfrm>
          <a:prstGeom prst="rect">
            <a:avLst/>
          </a:prstGeom>
          <a:noFill/>
        </p:spPr>
      </p:pic>
      <p:sp>
        <p:nvSpPr>
          <p:cNvPr id="11" name="TextBox 10"/>
          <p:cNvSpPr txBox="1"/>
          <p:nvPr/>
        </p:nvSpPr>
        <p:spPr>
          <a:xfrm>
            <a:off x="6477000" y="5029200"/>
            <a:ext cx="2362200" cy="461665"/>
          </a:xfrm>
          <a:prstGeom prst="rect">
            <a:avLst/>
          </a:prstGeom>
          <a:noFill/>
        </p:spPr>
        <p:txBody>
          <a:bodyPr wrap="square" rtlCol="0">
            <a:spAutoFit/>
          </a:bodyPr>
          <a:lstStyle/>
          <a:p>
            <a:r>
              <a:rPr lang="en-US" sz="2400" dirty="0" smtClean="0"/>
              <a:t>True Stress-strain</a:t>
            </a:r>
          </a:p>
        </p:txBody>
      </p:sp>
      <p:sp>
        <p:nvSpPr>
          <p:cNvPr id="12" name="TextBox 11"/>
          <p:cNvSpPr txBox="1"/>
          <p:nvPr/>
        </p:nvSpPr>
        <p:spPr>
          <a:xfrm>
            <a:off x="7010400" y="1752600"/>
            <a:ext cx="1676400" cy="830997"/>
          </a:xfrm>
          <a:prstGeom prst="rect">
            <a:avLst/>
          </a:prstGeom>
          <a:noFill/>
        </p:spPr>
        <p:txBody>
          <a:bodyPr wrap="square" rtlCol="0">
            <a:spAutoFit/>
          </a:bodyPr>
          <a:lstStyle/>
          <a:p>
            <a:r>
              <a:rPr lang="en-US" sz="2400" dirty="0" smtClean="0"/>
              <a:t>Engineering</a:t>
            </a:r>
            <a:br>
              <a:rPr lang="en-US" sz="2400" dirty="0" smtClean="0"/>
            </a:br>
            <a:r>
              <a:rPr lang="en-US" sz="2400" dirty="0" smtClean="0"/>
              <a:t>stress-strain</a:t>
            </a:r>
          </a:p>
        </p:txBody>
      </p:sp>
      <p:sp>
        <p:nvSpPr>
          <p:cNvPr id="13" name="TextBox 12"/>
          <p:cNvSpPr txBox="1"/>
          <p:nvPr/>
        </p:nvSpPr>
        <p:spPr>
          <a:xfrm>
            <a:off x="4114800" y="5181600"/>
            <a:ext cx="990600" cy="461665"/>
          </a:xfrm>
          <a:prstGeom prst="rect">
            <a:avLst/>
          </a:prstGeom>
          <a:noFill/>
        </p:spPr>
        <p:txBody>
          <a:bodyPr wrap="square" rtlCol="0">
            <a:spAutoFit/>
          </a:bodyPr>
          <a:lstStyle/>
          <a:p>
            <a:r>
              <a:rPr lang="en-US" sz="2400" dirty="0" smtClean="0"/>
              <a:t>(</a:t>
            </a:r>
            <a:r>
              <a:rPr lang="en-US" sz="2400" dirty="0"/>
              <a:t>2–4</a:t>
            </a:r>
            <a:r>
              <a:rPr lang="en-US" sz="2400" dirty="0" smtClean="0"/>
              <a:t>)</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Strength vs. Density</a:t>
            </a:r>
            <a:endParaRPr lang="en-US" dirty="0"/>
          </a:p>
        </p:txBody>
      </p:sp>
      <p:sp>
        <p:nvSpPr>
          <p:cNvPr id="3" name="Footer Placeholder 2"/>
          <p:cNvSpPr>
            <a:spLocks noGrp="1"/>
          </p:cNvSpPr>
          <p:nvPr>
            <p:ph type="ftr" sz="quarter" idx="11"/>
          </p:nvPr>
        </p:nvSpPr>
        <p:spPr/>
        <p:txBody>
          <a:bodyPr/>
          <a:lstStyle/>
          <a:p>
            <a:r>
              <a:rPr lang="en-US" smtClean="0"/>
              <a:t>Shigley’s Mechanical Engineering Design</a:t>
            </a:r>
            <a:endParaRPr lang="en-US" dirty="0"/>
          </a:p>
        </p:txBody>
      </p:sp>
      <p:pic>
        <p:nvPicPr>
          <p:cNvPr id="5017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4837" y="762000"/>
            <a:ext cx="7820675" cy="5867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2590800" y="6391870"/>
            <a:ext cx="1676400" cy="461665"/>
          </a:xfrm>
          <a:prstGeom prst="rect">
            <a:avLst/>
          </a:prstGeom>
          <a:noFill/>
        </p:spPr>
        <p:txBody>
          <a:bodyPr wrap="square" rtlCol="0">
            <a:spAutoFit/>
          </a:bodyPr>
          <a:lstStyle/>
          <a:p>
            <a:r>
              <a:rPr lang="en-US" sz="2400" dirty="0" smtClean="0"/>
              <a:t>Fig. 2–19</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Specific Modulus</a:t>
            </a:r>
            <a:endParaRPr lang="en-US" dirty="0"/>
          </a:p>
        </p:txBody>
      </p:sp>
      <p:sp>
        <p:nvSpPr>
          <p:cNvPr id="3" name="Content Placeholder 2"/>
          <p:cNvSpPr>
            <a:spLocks noGrp="1"/>
          </p:cNvSpPr>
          <p:nvPr>
            <p:ph idx="1"/>
          </p:nvPr>
        </p:nvSpPr>
        <p:spPr>
          <a:xfrm>
            <a:off x="381000" y="838200"/>
            <a:ext cx="4038600" cy="6019800"/>
          </a:xfrm>
        </p:spPr>
        <p:txBody>
          <a:bodyPr/>
          <a:lstStyle/>
          <a:p>
            <a:r>
              <a:rPr lang="en-US" i="1" dirty="0" smtClean="0"/>
              <a:t>Specific Strength</a:t>
            </a:r>
            <a:r>
              <a:rPr lang="en-US" dirty="0" smtClean="0"/>
              <a:t> – ratio of  strength to density, </a:t>
            </a:r>
            <a:r>
              <a:rPr lang="en-US" i="1" dirty="0" smtClean="0"/>
              <a:t>S</a:t>
            </a:r>
            <a:r>
              <a:rPr lang="en-US" dirty="0" smtClean="0"/>
              <a:t> / </a:t>
            </a:r>
            <a:r>
              <a:rPr lang="en-US" i="1" dirty="0" smtClean="0">
                <a:latin typeface="Symbol" pitchFamily="18" charset="2"/>
              </a:rPr>
              <a:t>r</a:t>
            </a:r>
          </a:p>
          <a:p>
            <a:r>
              <a:rPr lang="en-US" dirty="0" smtClean="0"/>
              <a:t>Useful to minimize weight with primary design limitation of strength</a:t>
            </a:r>
          </a:p>
          <a:p>
            <a:r>
              <a:rPr lang="en-US" dirty="0" smtClean="0"/>
              <a:t>Parallel lines representing different values of </a:t>
            </a:r>
            <a:r>
              <a:rPr lang="en-US" i="1" dirty="0" smtClean="0"/>
              <a:t>S</a:t>
            </a:r>
            <a:r>
              <a:rPr lang="en-US" dirty="0" smtClean="0"/>
              <a:t> / </a:t>
            </a:r>
            <a:r>
              <a:rPr lang="en-US" i="1" dirty="0" smtClean="0">
                <a:latin typeface="Symbol" pitchFamily="18" charset="2"/>
              </a:rPr>
              <a:t>r </a:t>
            </a:r>
            <a:r>
              <a:rPr lang="en-US" dirty="0" smtClean="0"/>
              <a:t>allow comparison of specific strength between materials</a:t>
            </a:r>
            <a:endParaRPr lang="en-US" dirty="0"/>
          </a:p>
        </p:txBody>
      </p:sp>
      <p:sp>
        <p:nvSpPr>
          <p:cNvPr id="4" name="Footer Placeholder 3"/>
          <p:cNvSpPr>
            <a:spLocks noGrp="1"/>
          </p:cNvSpPr>
          <p:nvPr>
            <p:ph type="ftr" sz="quarter" idx="11"/>
          </p:nvPr>
        </p:nvSpPr>
        <p:spPr/>
        <p:txBody>
          <a:bodyPr/>
          <a:lstStyle/>
          <a:p>
            <a:r>
              <a:rPr lang="en-US" smtClean="0"/>
              <a:t>Shigley’s Mechanical Engineering Design</a:t>
            </a:r>
            <a:endParaRPr lang="en-US" dirty="0"/>
          </a:p>
        </p:txBody>
      </p:sp>
      <p:sp>
        <p:nvSpPr>
          <p:cNvPr id="7" name="TextBox 6"/>
          <p:cNvSpPr txBox="1"/>
          <p:nvPr/>
        </p:nvSpPr>
        <p:spPr>
          <a:xfrm>
            <a:off x="6096000" y="4419600"/>
            <a:ext cx="1676400" cy="461665"/>
          </a:xfrm>
          <a:prstGeom prst="rect">
            <a:avLst/>
          </a:prstGeom>
          <a:noFill/>
        </p:spPr>
        <p:txBody>
          <a:bodyPr wrap="square" rtlCol="0">
            <a:spAutoFit/>
          </a:bodyPr>
          <a:lstStyle/>
          <a:p>
            <a:r>
              <a:rPr lang="en-US" sz="2400" dirty="0" smtClean="0"/>
              <a:t>Fig. 2–19</a:t>
            </a:r>
          </a:p>
        </p:txBody>
      </p:sp>
      <p:pic>
        <p:nvPicPr>
          <p:cNvPr id="5120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24337" y="728662"/>
            <a:ext cx="4919663" cy="36909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11443"/>
            <a:ext cx="7162800" cy="830997"/>
          </a:xfrm>
        </p:spPr>
        <p:txBody>
          <a:bodyPr/>
          <a:lstStyle/>
          <a:p>
            <a:r>
              <a:rPr lang="en-US" dirty="0" smtClean="0"/>
              <a:t>Minimum Mass Guidelines for </a:t>
            </a:r>
            <a:br>
              <a:rPr lang="en-US" dirty="0" smtClean="0"/>
            </a:br>
            <a:r>
              <a:rPr lang="en-US" dirty="0" smtClean="0"/>
              <a:t>Strength-Density Plot</a:t>
            </a:r>
            <a:endParaRPr lang="en-US" dirty="0"/>
          </a:p>
        </p:txBody>
      </p:sp>
      <p:sp>
        <p:nvSpPr>
          <p:cNvPr id="3" name="Footer Placeholder 2"/>
          <p:cNvSpPr>
            <a:spLocks noGrp="1"/>
          </p:cNvSpPr>
          <p:nvPr>
            <p:ph type="ftr" sz="quarter" idx="11"/>
          </p:nvPr>
        </p:nvSpPr>
        <p:spPr/>
        <p:txBody>
          <a:bodyPr/>
          <a:lstStyle/>
          <a:p>
            <a:r>
              <a:rPr lang="en-US" smtClean="0"/>
              <a:t>Shigley’s Mechanical Engineering Design</a:t>
            </a:r>
            <a:endParaRPr lang="en-US" dirty="0"/>
          </a:p>
        </p:txBody>
      </p:sp>
      <p:sp>
        <p:nvSpPr>
          <p:cNvPr id="6" name="Rectangle 3"/>
          <p:cNvSpPr txBox="1">
            <a:spLocks noChangeArrowheads="1"/>
          </p:cNvSpPr>
          <p:nvPr/>
        </p:nvSpPr>
        <p:spPr>
          <a:xfrm>
            <a:off x="533400" y="762000"/>
            <a:ext cx="3200400" cy="5638800"/>
          </a:xfrm>
          <a:prstGeom prst="rect">
            <a:avLst/>
          </a:prstGeom>
        </p:spPr>
        <p:txBody>
          <a:bodyPr/>
          <a:lstStyle/>
          <a:p>
            <a:pPr marL="365760" marR="0" lvl="0" indent="-283464" algn="l" defTabSz="914400" rtl="0" eaLnBrk="1" fontAlgn="auto" latinLnBrk="0" hangingPunct="1">
              <a:lnSpc>
                <a:spcPct val="100000"/>
              </a:lnSpc>
              <a:spcBef>
                <a:spcPts val="600"/>
              </a:spcBef>
              <a:spcAft>
                <a:spcPts val="0"/>
              </a:spcAft>
              <a:buClr>
                <a:schemeClr val="accent1"/>
              </a:buClr>
              <a:buSzPct val="80000"/>
              <a:buFont typeface="Wingdings 2"/>
              <a:buChar char=""/>
              <a:tabLst/>
              <a:defRPr/>
            </a:pPr>
            <a:r>
              <a:rPr kumimoji="0" lang="en-US" sz="2400" b="0" i="0" u="none" strike="noStrike" kern="1200" cap="none" spc="0" normalizeH="0" baseline="0" noProof="0" dirty="0" smtClean="0">
                <a:ln>
                  <a:noFill/>
                </a:ln>
                <a:solidFill>
                  <a:schemeClr val="tx1"/>
                </a:solidFill>
                <a:effectLst/>
                <a:uLnTx/>
                <a:uFillTx/>
                <a:latin typeface="+mn-lt"/>
                <a:ea typeface="+mn-ea"/>
                <a:cs typeface="+mn-cs"/>
              </a:rPr>
              <a:t>Guidelines plot constant values of </a:t>
            </a:r>
            <a:r>
              <a:rPr lang="en-US" sz="2400" i="1" noProof="0" dirty="0" err="1" smtClean="0"/>
              <a:t>S</a:t>
            </a:r>
            <a:r>
              <a:rPr kumimoji="0" lang="en-US" sz="2400" b="0" i="1" u="none" strike="noStrike" kern="1200" cap="none" spc="0" normalizeH="0" baseline="30000" noProof="0" dirty="0" err="1" smtClean="0">
                <a:ln>
                  <a:noFill/>
                </a:ln>
                <a:solidFill>
                  <a:schemeClr val="tx1"/>
                </a:solidFill>
                <a:effectLst/>
                <a:uLnTx/>
                <a:uFillTx/>
                <a:latin typeface="Symbol" pitchFamily="18" charset="2"/>
                <a:ea typeface="+mn-ea"/>
                <a:cs typeface="+mn-cs"/>
              </a:rPr>
              <a:t>b</a:t>
            </a:r>
            <a:r>
              <a:rPr kumimoji="0" lang="en-US" sz="2400" b="0" i="0" u="none" strike="noStrike" kern="1200" cap="none" spc="0" normalizeH="0" baseline="0" noProof="0" dirty="0" smtClean="0">
                <a:ln>
                  <a:noFill/>
                </a:ln>
                <a:solidFill>
                  <a:schemeClr val="tx1"/>
                </a:solidFill>
                <a:effectLst/>
                <a:uLnTx/>
                <a:uFillTx/>
                <a:latin typeface="+mn-lt"/>
                <a:ea typeface="+mn-ea"/>
                <a:cs typeface="+mn-cs"/>
              </a:rPr>
              <a:t>/</a:t>
            </a:r>
            <a:r>
              <a:rPr kumimoji="0" lang="en-US" sz="2400" b="0" i="1" u="none" strike="noStrike" kern="1200" cap="none" spc="0" normalizeH="0" baseline="0" noProof="0" dirty="0" smtClean="0">
                <a:ln>
                  <a:noFill/>
                </a:ln>
                <a:solidFill>
                  <a:schemeClr val="tx1"/>
                </a:solidFill>
                <a:effectLst/>
                <a:uLnTx/>
                <a:uFillTx/>
                <a:latin typeface="Symbol" pitchFamily="18" charset="2"/>
                <a:ea typeface="+mn-ea"/>
                <a:cs typeface="+mn-cs"/>
              </a:rPr>
              <a:t>r</a:t>
            </a:r>
            <a:r>
              <a:rPr kumimoji="0" lang="en-US" sz="2400" b="0" i="0" u="none" strike="noStrike" kern="1200" cap="none" spc="0" normalizeH="0" baseline="0" noProof="0" dirty="0" smtClean="0">
                <a:ln>
                  <a:noFill/>
                </a:ln>
                <a:solidFill>
                  <a:schemeClr val="tx1"/>
                </a:solidFill>
                <a:effectLst/>
                <a:uLnTx/>
                <a:uFillTx/>
                <a:latin typeface="Symbol" pitchFamily="18" charset="2"/>
                <a:ea typeface="+mn-ea"/>
                <a:cs typeface="+mn-cs"/>
              </a:rPr>
              <a:t> </a:t>
            </a:r>
            <a:endParaRPr kumimoji="0" lang="en-US" sz="2400" b="0" i="0" u="none" strike="noStrike" kern="1200" cap="none" spc="0" normalizeH="0" baseline="0" noProof="0" dirty="0" smtClean="0">
              <a:ln>
                <a:noFill/>
              </a:ln>
              <a:solidFill>
                <a:schemeClr val="tx1"/>
              </a:solidFill>
              <a:effectLst/>
              <a:uLnTx/>
              <a:uFillTx/>
              <a:latin typeface="+mn-lt"/>
              <a:ea typeface="+mn-ea"/>
              <a:cs typeface="+mn-cs"/>
            </a:endParaRPr>
          </a:p>
          <a:p>
            <a:pPr marL="365760" marR="0" lvl="0" indent="-283464" algn="l" defTabSz="914400" rtl="0" eaLnBrk="1" fontAlgn="auto" latinLnBrk="0" hangingPunct="1">
              <a:lnSpc>
                <a:spcPct val="100000"/>
              </a:lnSpc>
              <a:spcBef>
                <a:spcPts val="600"/>
              </a:spcBef>
              <a:spcAft>
                <a:spcPts val="0"/>
              </a:spcAft>
              <a:buClr>
                <a:schemeClr val="accent1"/>
              </a:buClr>
              <a:buSzPct val="80000"/>
              <a:buFont typeface="Wingdings 2"/>
              <a:buChar char=""/>
              <a:tabLst/>
              <a:defRPr/>
            </a:pPr>
            <a:r>
              <a:rPr kumimoji="0" lang="en-US" sz="2400" b="0" i="0" u="none" strike="noStrike" kern="1200" cap="none" spc="0" normalizeH="0" baseline="0" noProof="0" dirty="0" smtClean="0">
                <a:ln>
                  <a:noFill/>
                </a:ln>
                <a:solidFill>
                  <a:schemeClr val="tx1"/>
                </a:solidFill>
                <a:effectLst/>
                <a:uLnTx/>
                <a:uFillTx/>
                <a:latin typeface="+mn-lt"/>
                <a:ea typeface="+mn-ea"/>
                <a:cs typeface="+mn-cs"/>
              </a:rPr>
              <a:t> </a:t>
            </a:r>
            <a:r>
              <a:rPr kumimoji="0" lang="en-US" sz="2400" b="0" i="1" u="none" strike="noStrike" kern="1200" cap="none" spc="0" normalizeH="0" baseline="0" noProof="0" dirty="0" smtClean="0">
                <a:ln>
                  <a:noFill/>
                </a:ln>
                <a:solidFill>
                  <a:schemeClr val="tx1"/>
                </a:solidFill>
                <a:effectLst/>
                <a:uLnTx/>
                <a:uFillTx/>
                <a:latin typeface="Symbol" pitchFamily="18" charset="2"/>
                <a:ea typeface="+mn-ea"/>
                <a:cs typeface="+mn-cs"/>
              </a:rPr>
              <a:t>b</a:t>
            </a:r>
            <a:r>
              <a:rPr kumimoji="0" lang="en-US" sz="2400" b="0" i="0" u="none" strike="noStrike" kern="1200" cap="none" spc="0" normalizeH="0" baseline="0" noProof="0" dirty="0" smtClean="0">
                <a:ln>
                  <a:noFill/>
                </a:ln>
                <a:solidFill>
                  <a:schemeClr val="tx1"/>
                </a:solidFill>
                <a:effectLst/>
                <a:uLnTx/>
                <a:uFillTx/>
                <a:latin typeface="+mn-lt"/>
                <a:ea typeface="+mn-ea"/>
                <a:cs typeface="+mn-cs"/>
              </a:rPr>
              <a:t> depends on type of loading</a:t>
            </a:r>
          </a:p>
          <a:p>
            <a:pPr marL="365760" marR="0" lvl="0" indent="-283464" algn="l" defTabSz="914400" rtl="0" eaLnBrk="1" fontAlgn="auto" latinLnBrk="0" hangingPunct="1">
              <a:lnSpc>
                <a:spcPct val="100000"/>
              </a:lnSpc>
              <a:spcBef>
                <a:spcPts val="600"/>
              </a:spcBef>
              <a:spcAft>
                <a:spcPts val="0"/>
              </a:spcAft>
              <a:buClr>
                <a:schemeClr val="accent1"/>
              </a:buClr>
              <a:buSzPct val="80000"/>
              <a:buFont typeface="Wingdings 2"/>
              <a:buChar char=""/>
              <a:tabLst/>
              <a:defRPr/>
            </a:pPr>
            <a:r>
              <a:rPr kumimoji="0" lang="en-US" sz="2400" b="0" i="0" u="none" strike="noStrike" kern="1200" cap="none" spc="0" normalizeH="0" baseline="0" noProof="0" dirty="0" smtClean="0">
                <a:ln>
                  <a:noFill/>
                </a:ln>
                <a:solidFill>
                  <a:schemeClr val="tx1"/>
                </a:solidFill>
                <a:effectLst/>
                <a:uLnTx/>
                <a:uFillTx/>
                <a:latin typeface="+mn-lt"/>
                <a:ea typeface="+mn-ea"/>
                <a:cs typeface="+mn-cs"/>
              </a:rPr>
              <a:t> </a:t>
            </a:r>
            <a:r>
              <a:rPr kumimoji="0" lang="en-US" sz="2400" b="0" i="1" u="none" strike="noStrike" kern="1200" cap="none" spc="0" normalizeH="0" baseline="0" noProof="0" dirty="0" smtClean="0">
                <a:ln>
                  <a:noFill/>
                </a:ln>
                <a:solidFill>
                  <a:schemeClr val="tx1"/>
                </a:solidFill>
                <a:effectLst/>
                <a:uLnTx/>
                <a:uFillTx/>
                <a:latin typeface="Symbol" pitchFamily="18" charset="2"/>
                <a:ea typeface="+mn-ea"/>
                <a:cs typeface="+mn-cs"/>
              </a:rPr>
              <a:t>b</a:t>
            </a:r>
            <a:r>
              <a:rPr kumimoji="0" lang="en-US" sz="2400" b="0" i="0" u="none" strike="noStrike" kern="1200" cap="none" spc="0" normalizeH="0" baseline="0" noProof="0" dirty="0" smtClean="0">
                <a:ln>
                  <a:noFill/>
                </a:ln>
                <a:solidFill>
                  <a:schemeClr val="tx1"/>
                </a:solidFill>
                <a:effectLst/>
                <a:uLnTx/>
                <a:uFillTx/>
                <a:latin typeface="+mn-lt"/>
                <a:ea typeface="+mn-ea"/>
                <a:cs typeface="+mn-cs"/>
              </a:rPr>
              <a:t>  = 1 for axial</a:t>
            </a:r>
          </a:p>
          <a:p>
            <a:pPr marL="365760" marR="0" lvl="0" indent="-283464" algn="l" defTabSz="914400" rtl="0" eaLnBrk="1" fontAlgn="auto" latinLnBrk="0" hangingPunct="1">
              <a:lnSpc>
                <a:spcPct val="100000"/>
              </a:lnSpc>
              <a:spcBef>
                <a:spcPts val="600"/>
              </a:spcBef>
              <a:spcAft>
                <a:spcPts val="0"/>
              </a:spcAft>
              <a:buClr>
                <a:schemeClr val="accent1"/>
              </a:buClr>
              <a:buSzPct val="80000"/>
              <a:buFont typeface="Wingdings 2"/>
              <a:buChar char=""/>
              <a:tabLst/>
              <a:defRPr/>
            </a:pPr>
            <a:r>
              <a:rPr kumimoji="0" lang="en-US" sz="2400" b="0" i="0" u="none" strike="noStrike" kern="1200" cap="none" spc="0" normalizeH="0" baseline="0" noProof="0" dirty="0" smtClean="0">
                <a:ln>
                  <a:noFill/>
                </a:ln>
                <a:solidFill>
                  <a:schemeClr val="tx1"/>
                </a:solidFill>
                <a:effectLst/>
                <a:uLnTx/>
                <a:uFillTx/>
                <a:latin typeface="+mn-lt"/>
                <a:ea typeface="+mn-ea"/>
                <a:cs typeface="+mn-cs"/>
              </a:rPr>
              <a:t> </a:t>
            </a:r>
            <a:r>
              <a:rPr kumimoji="0" lang="en-US" sz="2400" b="0" i="1" u="none" strike="noStrike" kern="1200" cap="none" spc="0" normalizeH="0" baseline="0" noProof="0" dirty="0" smtClean="0">
                <a:ln>
                  <a:noFill/>
                </a:ln>
                <a:solidFill>
                  <a:schemeClr val="tx1"/>
                </a:solidFill>
                <a:effectLst/>
                <a:uLnTx/>
                <a:uFillTx/>
                <a:latin typeface="Symbol" pitchFamily="18" charset="2"/>
                <a:ea typeface="+mn-ea"/>
                <a:cs typeface="+mn-cs"/>
              </a:rPr>
              <a:t>b</a:t>
            </a:r>
            <a:r>
              <a:rPr kumimoji="0" lang="en-US" sz="2400" b="0" i="0" u="none" strike="noStrike" kern="1200" cap="none" spc="0" normalizeH="0" baseline="0" noProof="0" dirty="0" smtClean="0">
                <a:ln>
                  <a:noFill/>
                </a:ln>
                <a:solidFill>
                  <a:schemeClr val="tx1"/>
                </a:solidFill>
                <a:effectLst/>
                <a:uLnTx/>
                <a:uFillTx/>
                <a:latin typeface="+mn-lt"/>
                <a:ea typeface="+mn-ea"/>
                <a:cs typeface="+mn-cs"/>
              </a:rPr>
              <a:t>  = 2/3 for bending</a:t>
            </a:r>
          </a:p>
        </p:txBody>
      </p:sp>
      <p:sp>
        <p:nvSpPr>
          <p:cNvPr id="10" name="Rectangle 5"/>
          <p:cNvSpPr>
            <a:spLocks noChangeArrowheads="1"/>
          </p:cNvSpPr>
          <p:nvPr/>
        </p:nvSpPr>
        <p:spPr bwMode="auto">
          <a:xfrm>
            <a:off x="762000" y="4648200"/>
            <a:ext cx="8153400" cy="1846659"/>
          </a:xfrm>
          <a:prstGeom prst="rect">
            <a:avLst/>
          </a:prstGeom>
          <a:noFill/>
          <a:ln w="9525">
            <a:noFill/>
            <a:miter lim="800000"/>
            <a:headEnd/>
            <a:tailEnd/>
          </a:ln>
        </p:spPr>
        <p:txBody>
          <a:bodyPr wrap="square" anchor="ctr">
            <a:spAutoFit/>
          </a:bodyPr>
          <a:lstStyle/>
          <a:p>
            <a:pPr algn="l"/>
            <a:r>
              <a:rPr lang="en-US" sz="2400" dirty="0">
                <a:cs typeface="Times New Roman" pitchFamily="18" charset="0"/>
              </a:rPr>
              <a:t>Example, for axial loading,</a:t>
            </a:r>
          </a:p>
          <a:p>
            <a:pPr algn="l"/>
            <a:r>
              <a:rPr lang="en-US" sz="2400" i="1" dirty="0">
                <a:cs typeface="Times New Roman" pitchFamily="18" charset="0"/>
                <a:sym typeface="Symbol" pitchFamily="18" charset="2"/>
              </a:rPr>
              <a:t></a:t>
            </a:r>
            <a:r>
              <a:rPr lang="en-US" sz="2400" i="1" dirty="0">
                <a:cs typeface="Times New Roman" pitchFamily="18" charset="0"/>
              </a:rPr>
              <a:t> = F/A = S</a:t>
            </a:r>
            <a:r>
              <a:rPr lang="en-US" sz="2400" dirty="0">
                <a:cs typeface="Times New Roman" pitchFamily="18" charset="0"/>
                <a:sym typeface="Symbol" pitchFamily="18" charset="2"/>
              </a:rPr>
              <a:t>    </a:t>
            </a:r>
            <a:r>
              <a:rPr lang="en-US" sz="2400" i="1" dirty="0">
                <a:cs typeface="Times New Roman" pitchFamily="18" charset="0"/>
              </a:rPr>
              <a:t>   </a:t>
            </a:r>
            <a:r>
              <a:rPr lang="en-US" sz="2400" i="1" dirty="0">
                <a:cs typeface="Times New Roman" pitchFamily="18" charset="0"/>
                <a:sym typeface="Symbol" pitchFamily="18" charset="2"/>
              </a:rPr>
              <a:t>A = F/S</a:t>
            </a:r>
            <a:endParaRPr lang="en-US" sz="2400" dirty="0">
              <a:sym typeface="Symbol" pitchFamily="18" charset="2"/>
            </a:endParaRPr>
          </a:p>
          <a:p>
            <a:pPr algn="l" eaLnBrk="0" hangingPunct="0"/>
            <a:r>
              <a:rPr lang="en-US" sz="2400" i="1" dirty="0">
                <a:cs typeface="Times New Roman" pitchFamily="18" charset="0"/>
                <a:sym typeface="Symbol" pitchFamily="18" charset="2"/>
              </a:rPr>
              <a:t>m = Al</a:t>
            </a:r>
            <a:r>
              <a:rPr lang="en-US" sz="2400" i="1" dirty="0">
                <a:cs typeface="Times New Roman" pitchFamily="18" charset="0"/>
              </a:rPr>
              <a:t> = </a:t>
            </a:r>
            <a:r>
              <a:rPr lang="en-US" sz="2400" dirty="0">
                <a:cs typeface="Times New Roman" pitchFamily="18" charset="0"/>
                <a:sym typeface="Symbol" pitchFamily="18" charset="2"/>
              </a:rPr>
              <a:t>(</a:t>
            </a:r>
            <a:r>
              <a:rPr lang="en-US" sz="2400" i="1" dirty="0">
                <a:cs typeface="Times New Roman" pitchFamily="18" charset="0"/>
                <a:sym typeface="Symbol" pitchFamily="18" charset="2"/>
              </a:rPr>
              <a:t>F/S</a:t>
            </a:r>
            <a:r>
              <a:rPr lang="en-US" sz="2400" dirty="0">
                <a:cs typeface="Times New Roman" pitchFamily="18" charset="0"/>
                <a:sym typeface="Symbol" pitchFamily="18" charset="2"/>
              </a:rPr>
              <a:t>) </a:t>
            </a:r>
            <a:r>
              <a:rPr lang="en-US" sz="2400" i="1" dirty="0">
                <a:cs typeface="Times New Roman" pitchFamily="18" charset="0"/>
                <a:sym typeface="Symbol" pitchFamily="18" charset="2"/>
              </a:rPr>
              <a:t>l</a:t>
            </a:r>
            <a:r>
              <a:rPr lang="en-US" sz="2400" dirty="0">
                <a:cs typeface="Times New Roman" pitchFamily="18" charset="0"/>
              </a:rPr>
              <a:t> </a:t>
            </a:r>
          </a:p>
          <a:p>
            <a:pPr algn="l"/>
            <a:r>
              <a:rPr lang="en-US" sz="2400" dirty="0">
                <a:cs typeface="Times New Roman" pitchFamily="18" charset="0"/>
              </a:rPr>
              <a:t>Thus, to minimize </a:t>
            </a:r>
            <a:r>
              <a:rPr lang="en-US" sz="2400" i="1" dirty="0">
                <a:cs typeface="Times New Roman" pitchFamily="18" charset="0"/>
              </a:rPr>
              <a:t>m, </a:t>
            </a:r>
            <a:r>
              <a:rPr lang="en-US" sz="2400" dirty="0">
                <a:cs typeface="Times New Roman" pitchFamily="18" charset="0"/>
              </a:rPr>
              <a:t>maximize </a:t>
            </a:r>
            <a:r>
              <a:rPr lang="en-US" sz="2400" i="1" dirty="0">
                <a:cs typeface="Times New Roman" pitchFamily="18" charset="0"/>
                <a:sym typeface="Symbol" pitchFamily="18" charset="2"/>
              </a:rPr>
              <a:t>S/</a:t>
            </a:r>
            <a:r>
              <a:rPr lang="en-US" sz="2400" dirty="0">
                <a:cs typeface="Times New Roman" pitchFamily="18" charset="0"/>
              </a:rPr>
              <a:t>  </a:t>
            </a:r>
            <a:r>
              <a:rPr lang="en-US" sz="2400" i="1" dirty="0">
                <a:cs typeface="Times New Roman" pitchFamily="18" charset="0"/>
                <a:sym typeface="Symbol" pitchFamily="18" charset="2"/>
              </a:rPr>
              <a:t>  (</a:t>
            </a:r>
            <a:r>
              <a:rPr lang="en-US" sz="2400" dirty="0">
                <a:cs typeface="Times New Roman" pitchFamily="18" charset="0"/>
              </a:rPr>
              <a:t>  </a:t>
            </a:r>
            <a:r>
              <a:rPr lang="en-US" sz="2400" i="1" dirty="0">
                <a:cs typeface="Times New Roman" pitchFamily="18" charset="0"/>
                <a:sym typeface="Symbol" pitchFamily="18" charset="2"/>
              </a:rPr>
              <a:t>= 1)</a:t>
            </a:r>
            <a:endParaRPr lang="en-US" sz="2400" i="1" dirty="0">
              <a:sym typeface="Symbol" pitchFamily="18" charset="2"/>
            </a:endParaRPr>
          </a:p>
          <a:p>
            <a:pPr algn="l" eaLnBrk="0" hangingPunct="0"/>
            <a:endParaRPr lang="en-US" sz="600" i="1" dirty="0">
              <a:sym typeface="Symbol" pitchFamily="18" charset="2"/>
            </a:endParaRPr>
          </a:p>
          <a:p>
            <a:pPr algn="l" eaLnBrk="0" hangingPunct="0"/>
            <a:endParaRPr lang="en-US" sz="1200" i="1" dirty="0">
              <a:cs typeface="Times New Roman" pitchFamily="18" charset="0"/>
              <a:sym typeface="Symbol" pitchFamily="18" charset="2"/>
            </a:endParaRPr>
          </a:p>
        </p:txBody>
      </p:sp>
      <p:sp>
        <p:nvSpPr>
          <p:cNvPr id="7" name="TextBox 6"/>
          <p:cNvSpPr txBox="1"/>
          <p:nvPr/>
        </p:nvSpPr>
        <p:spPr>
          <a:xfrm>
            <a:off x="5943600" y="4648200"/>
            <a:ext cx="1676400" cy="461665"/>
          </a:xfrm>
          <a:prstGeom prst="rect">
            <a:avLst/>
          </a:prstGeom>
          <a:noFill/>
        </p:spPr>
        <p:txBody>
          <a:bodyPr wrap="square" rtlCol="0">
            <a:spAutoFit/>
          </a:bodyPr>
          <a:lstStyle/>
          <a:p>
            <a:r>
              <a:rPr lang="en-US" sz="2400" dirty="0" smtClean="0"/>
              <a:t>Fig. 2–19</a:t>
            </a:r>
          </a:p>
        </p:txBody>
      </p:sp>
      <p:pic>
        <p:nvPicPr>
          <p:cNvPr id="522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86200" y="802534"/>
            <a:ext cx="5200650" cy="39017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Compression Strength</a:t>
            </a:r>
            <a:endParaRPr lang="en-US" dirty="0"/>
          </a:p>
        </p:txBody>
      </p:sp>
      <p:sp>
        <p:nvSpPr>
          <p:cNvPr id="3" name="Content Placeholder 2"/>
          <p:cNvSpPr>
            <a:spLocks noGrp="1"/>
          </p:cNvSpPr>
          <p:nvPr>
            <p:ph idx="1"/>
          </p:nvPr>
        </p:nvSpPr>
        <p:spPr>
          <a:xfrm>
            <a:off x="381000" y="838200"/>
            <a:ext cx="8077200" cy="4191000"/>
          </a:xfrm>
        </p:spPr>
        <p:txBody>
          <a:bodyPr/>
          <a:lstStyle/>
          <a:p>
            <a:r>
              <a:rPr lang="en-US" dirty="0" smtClean="0"/>
              <a:t>Compression tests are used to obtain compressive strengths.</a:t>
            </a:r>
          </a:p>
          <a:p>
            <a:r>
              <a:rPr lang="en-US" dirty="0" smtClean="0"/>
              <a:t>Buckling and bulging can be problematic.</a:t>
            </a:r>
          </a:p>
          <a:p>
            <a:r>
              <a:rPr lang="en-US" dirty="0" smtClean="0"/>
              <a:t>For ductile materials, compressive strengths are usually about the same as tensile strengths, </a:t>
            </a:r>
            <a:r>
              <a:rPr lang="en-US" i="1" dirty="0" err="1" smtClean="0"/>
              <a:t>S</a:t>
            </a:r>
            <a:r>
              <a:rPr lang="en-US" i="1" baseline="-25000" dirty="0" err="1" smtClean="0"/>
              <a:t>uc</a:t>
            </a:r>
            <a:r>
              <a:rPr lang="en-US" i="1" dirty="0" smtClean="0"/>
              <a:t> = </a:t>
            </a:r>
            <a:r>
              <a:rPr lang="en-US" i="1" dirty="0" err="1" smtClean="0"/>
              <a:t>S</a:t>
            </a:r>
            <a:r>
              <a:rPr lang="en-US" i="1" baseline="-25000" dirty="0" err="1" smtClean="0"/>
              <a:t>ut</a:t>
            </a:r>
            <a:r>
              <a:rPr lang="en-US" i="1" dirty="0" smtClean="0"/>
              <a:t> .</a:t>
            </a:r>
            <a:endParaRPr lang="en-US" dirty="0" smtClean="0"/>
          </a:p>
          <a:p>
            <a:r>
              <a:rPr lang="en-US" dirty="0" smtClean="0"/>
              <a:t>For brittle materials, compressive strengths, </a:t>
            </a:r>
            <a:r>
              <a:rPr lang="en-US" i="1" dirty="0" err="1" smtClean="0"/>
              <a:t>S</a:t>
            </a:r>
            <a:r>
              <a:rPr lang="en-US" i="1" baseline="-25000" dirty="0" err="1" smtClean="0"/>
              <a:t>uc</a:t>
            </a:r>
            <a:r>
              <a:rPr lang="en-US" i="1" dirty="0" smtClean="0"/>
              <a:t> , </a:t>
            </a:r>
            <a:r>
              <a:rPr lang="en-US" dirty="0" smtClean="0"/>
              <a:t>are often greater than tensile strengths, </a:t>
            </a:r>
            <a:r>
              <a:rPr lang="en-US" i="1" dirty="0" err="1" smtClean="0"/>
              <a:t>S</a:t>
            </a:r>
            <a:r>
              <a:rPr lang="en-US" i="1" baseline="-25000" dirty="0" err="1" smtClean="0"/>
              <a:t>ut</a:t>
            </a:r>
            <a:r>
              <a:rPr lang="en-US" i="1" dirty="0" smtClean="0"/>
              <a:t> </a:t>
            </a:r>
            <a:r>
              <a:rPr lang="en-US" dirty="0" smtClean="0"/>
              <a:t>.</a:t>
            </a:r>
          </a:p>
          <a:p>
            <a:pPr>
              <a:buNone/>
            </a:pPr>
            <a:endParaRPr lang="en-US" dirty="0"/>
          </a:p>
        </p:txBody>
      </p:sp>
      <p:sp>
        <p:nvSpPr>
          <p:cNvPr id="4" name="Footer Placeholder 3"/>
          <p:cNvSpPr>
            <a:spLocks noGrp="1"/>
          </p:cNvSpPr>
          <p:nvPr>
            <p:ph type="ftr" sz="quarter" idx="11"/>
          </p:nvPr>
        </p:nvSpPr>
        <p:spPr/>
        <p:txBody>
          <a:bodyPr/>
          <a:lstStyle/>
          <a:p>
            <a:r>
              <a:rPr lang="en-US" smtClean="0"/>
              <a:t>Shigley’s Mechanical Engineering Design</a:t>
            </a:r>
            <a:endParaRPr 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Torsional</a:t>
            </a:r>
            <a:r>
              <a:rPr lang="en-US" dirty="0" smtClean="0"/>
              <a:t> Strengths</a:t>
            </a:r>
            <a:endParaRPr lang="en-US" dirty="0"/>
          </a:p>
        </p:txBody>
      </p:sp>
      <p:sp>
        <p:nvSpPr>
          <p:cNvPr id="3" name="Content Placeholder 2"/>
          <p:cNvSpPr>
            <a:spLocks noGrp="1"/>
          </p:cNvSpPr>
          <p:nvPr>
            <p:ph idx="1"/>
          </p:nvPr>
        </p:nvSpPr>
        <p:spPr>
          <a:xfrm>
            <a:off x="381000" y="838200"/>
            <a:ext cx="8382000" cy="5257800"/>
          </a:xfrm>
        </p:spPr>
        <p:txBody>
          <a:bodyPr>
            <a:normAutofit lnSpcReduction="10000"/>
          </a:bodyPr>
          <a:lstStyle/>
          <a:p>
            <a:r>
              <a:rPr lang="en-US" dirty="0" err="1" smtClean="0"/>
              <a:t>Torsional</a:t>
            </a:r>
            <a:r>
              <a:rPr lang="en-US" dirty="0" smtClean="0"/>
              <a:t> strengths are found by twisting solid circular bars.</a:t>
            </a:r>
          </a:p>
          <a:p>
            <a:r>
              <a:rPr lang="en-US" dirty="0" smtClean="0"/>
              <a:t>Results are plotted as a </a:t>
            </a:r>
            <a:r>
              <a:rPr lang="en-US" i="1" dirty="0" smtClean="0"/>
              <a:t>torque-twist diagram</a:t>
            </a:r>
            <a:r>
              <a:rPr lang="en-US" dirty="0" smtClean="0"/>
              <a:t>.</a:t>
            </a:r>
          </a:p>
          <a:p>
            <a:r>
              <a:rPr lang="en-US" dirty="0" smtClean="0"/>
              <a:t>Shear stresses in the specimen are linear with respect to the radial location – zero at the center and maximum at the outer radius.</a:t>
            </a:r>
          </a:p>
          <a:p>
            <a:r>
              <a:rPr lang="en-US" dirty="0" smtClean="0"/>
              <a:t>Maximum shear stress is related to the angle of twist by</a:t>
            </a:r>
          </a:p>
          <a:p>
            <a:pPr>
              <a:buNone/>
            </a:pPr>
            <a:endParaRPr lang="en-US" dirty="0" smtClean="0"/>
          </a:p>
          <a:p>
            <a:endParaRPr lang="en-US" dirty="0" smtClean="0"/>
          </a:p>
          <a:p>
            <a:pPr lvl="1"/>
            <a:r>
              <a:rPr lang="en-US" i="1" dirty="0" smtClean="0">
                <a:latin typeface="Symbol" pitchFamily="18" charset="2"/>
              </a:rPr>
              <a:t>q</a:t>
            </a:r>
            <a:r>
              <a:rPr lang="en-US" dirty="0" smtClean="0"/>
              <a:t> is the angle of twist (in radians)</a:t>
            </a:r>
          </a:p>
          <a:p>
            <a:pPr lvl="1"/>
            <a:r>
              <a:rPr lang="en-US" i="1" dirty="0" smtClean="0"/>
              <a:t>r </a:t>
            </a:r>
            <a:r>
              <a:rPr lang="en-US" dirty="0" smtClean="0"/>
              <a:t>is the radius of the bar</a:t>
            </a:r>
          </a:p>
          <a:p>
            <a:pPr lvl="1"/>
            <a:r>
              <a:rPr lang="en-US" i="1" dirty="0" smtClean="0"/>
              <a:t>l</a:t>
            </a:r>
            <a:r>
              <a:rPr lang="en-US" baseline="-25000" dirty="0" smtClean="0"/>
              <a:t>0</a:t>
            </a:r>
            <a:r>
              <a:rPr lang="en-US" dirty="0" smtClean="0"/>
              <a:t> is the gauge length</a:t>
            </a:r>
          </a:p>
          <a:p>
            <a:pPr lvl="1"/>
            <a:r>
              <a:rPr lang="en-US" i="1" dirty="0" smtClean="0"/>
              <a:t>G </a:t>
            </a:r>
            <a:r>
              <a:rPr lang="en-US" dirty="0" smtClean="0"/>
              <a:t>is the material stiffness property called the </a:t>
            </a:r>
            <a:r>
              <a:rPr lang="en-US" i="1" dirty="0" smtClean="0"/>
              <a:t>shear modulus</a:t>
            </a:r>
            <a:r>
              <a:rPr lang="en-US" dirty="0" smtClean="0"/>
              <a:t> or </a:t>
            </a:r>
            <a:r>
              <a:rPr lang="en-US" i="1" dirty="0" smtClean="0"/>
              <a:t>modulus of rigidity</a:t>
            </a:r>
            <a:r>
              <a:rPr lang="en-US" dirty="0" smtClean="0"/>
              <a:t>.</a:t>
            </a:r>
          </a:p>
          <a:p>
            <a:endParaRPr lang="en-US" dirty="0" smtClean="0"/>
          </a:p>
          <a:p>
            <a:endParaRPr lang="en-US" dirty="0" smtClean="0"/>
          </a:p>
          <a:p>
            <a:endParaRPr lang="en-US" dirty="0"/>
          </a:p>
        </p:txBody>
      </p:sp>
      <p:sp>
        <p:nvSpPr>
          <p:cNvPr id="4" name="Footer Placeholder 3"/>
          <p:cNvSpPr>
            <a:spLocks noGrp="1"/>
          </p:cNvSpPr>
          <p:nvPr>
            <p:ph type="ftr" sz="quarter" idx="11"/>
          </p:nvPr>
        </p:nvSpPr>
        <p:spPr/>
        <p:txBody>
          <a:bodyPr/>
          <a:lstStyle/>
          <a:p>
            <a:r>
              <a:rPr lang="en-US" smtClean="0"/>
              <a:t>Shigley’s Mechanical Engineering Design</a:t>
            </a:r>
            <a:endParaRPr lang="en-US" dirty="0"/>
          </a:p>
        </p:txBody>
      </p:sp>
      <p:pic>
        <p:nvPicPr>
          <p:cNvPr id="5" name="Picture 7"/>
          <p:cNvPicPr>
            <a:picLocks noChangeAspect="1" noChangeArrowheads="1"/>
          </p:cNvPicPr>
          <p:nvPr/>
        </p:nvPicPr>
        <p:blipFill>
          <a:blip r:embed="rId2" cstate="print"/>
          <a:srcRect/>
          <a:stretch>
            <a:fillRect/>
          </a:stretch>
        </p:blipFill>
        <p:spPr bwMode="auto">
          <a:xfrm>
            <a:off x="2819400" y="3200400"/>
            <a:ext cx="5181600" cy="685800"/>
          </a:xfrm>
          <a:prstGeom prst="rect">
            <a:avLst/>
          </a:prstGeom>
          <a:noFill/>
          <a:ln w="9525">
            <a:noFill/>
            <a:miter lim="800000"/>
            <a:headEnd/>
            <a:tailEnd/>
          </a:ln>
        </p:spPr>
      </p:pic>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higley">
  <a:themeElements>
    <a:clrScheme name="Solstice">
      <a:dk1>
        <a:sysClr val="windowText" lastClr="000000"/>
      </a:dk1>
      <a:lt1>
        <a:sysClr val="window" lastClr="FFFFFF"/>
      </a:lt1>
      <a:dk2>
        <a:srgbClr val="4F271C"/>
      </a:dk2>
      <a:lt2>
        <a:srgbClr val="E7DEC9"/>
      </a:lt2>
      <a:accent1>
        <a:srgbClr val="3891A7"/>
      </a:accent1>
      <a:accent2>
        <a:srgbClr val="FEB80A"/>
      </a:accent2>
      <a:accent3>
        <a:srgbClr val="C32D2E"/>
      </a:accent3>
      <a:accent4>
        <a:srgbClr val="84AA33"/>
      </a:accent4>
      <a:accent5>
        <a:srgbClr val="964305"/>
      </a:accent5>
      <a:accent6>
        <a:srgbClr val="475A8D"/>
      </a:accent6>
      <a:hlink>
        <a:srgbClr val="8DC765"/>
      </a:hlink>
      <a:folHlink>
        <a:srgbClr val="AA8A14"/>
      </a:folHlink>
    </a:clrScheme>
    <a:fontScheme name="Office Classic">
      <a:maj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Times New Roman"/>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60000"/>
                <a:satMod val="355000"/>
              </a:schemeClr>
            </a:gs>
            <a:gs pos="40000">
              <a:schemeClr val="phClr">
                <a:tint val="85000"/>
                <a:satMod val="320000"/>
              </a:schemeClr>
            </a:gs>
            <a:gs pos="100000">
              <a:schemeClr val="phClr">
                <a:shade val="55000"/>
                <a:satMod val="300000"/>
              </a:schemeClr>
            </a:gs>
          </a:gsLst>
          <a:path path="circle">
            <a:fillToRect l="-24500" t="-20000" r="124500" b="120000"/>
          </a:path>
        </a:gradFill>
        <a:blipFill>
          <a:blip xmlns:r="http://schemas.openxmlformats.org/officeDocument/2006/relationships" r:embed="rId1">
            <a:duotone>
              <a:schemeClr val="phClr">
                <a:shade val="9000"/>
                <a:satMod val="300000"/>
              </a:schemeClr>
              <a:schemeClr val="phClr">
                <a:tint val="90000"/>
                <a:satMod val="225000"/>
              </a:schemeClr>
            </a:duotone>
          </a:blip>
          <a:tile tx="0" ty="0" sx="90000" sy="90000" flip="xy" algn="tl"/>
        </a:blipFill>
      </a:bgFillStyleLst>
    </a:fmtScheme>
  </a:themeElements>
  <a:objectDefaults>
    <a:txDef>
      <a:spPr>
        <a:noFill/>
      </a:spPr>
      <a:bodyPr wrap="square" rtlCol="0">
        <a:spAutoFit/>
      </a:bodyPr>
      <a:lstStyle>
        <a:defPPr>
          <a:defRPr sz="2400" dirty="0" smtClean="0"/>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Solstice</Template>
  <TotalTime>32111</TotalTime>
  <Words>2799</Words>
  <Application>Microsoft Office PowerPoint</Application>
  <PresentationFormat>On-screen Show (4:3)</PresentationFormat>
  <Paragraphs>488</Paragraphs>
  <Slides>72</Slides>
  <Notes>1</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72</vt:i4>
      </vt:variant>
    </vt:vector>
  </HeadingPairs>
  <TitlesOfParts>
    <vt:vector size="74" baseType="lpstr">
      <vt:lpstr>Shigley</vt:lpstr>
      <vt:lpstr>Equation</vt:lpstr>
      <vt:lpstr>PowerPoint Presentation</vt:lpstr>
      <vt:lpstr>Chapter Outline</vt:lpstr>
      <vt:lpstr>Standard Tensile Test</vt:lpstr>
      <vt:lpstr>Stress and Strain</vt:lpstr>
      <vt:lpstr>Stress-Strain Diagram</vt:lpstr>
      <vt:lpstr>Elastic Relationship of Stress and Strain</vt:lpstr>
      <vt:lpstr>True Stress-Strain Diagram</vt:lpstr>
      <vt:lpstr>Compression Strength</vt:lpstr>
      <vt:lpstr>Torsional Strengths</vt:lpstr>
      <vt:lpstr>Torsional Strengths</vt:lpstr>
      <vt:lpstr>Resilience</vt:lpstr>
      <vt:lpstr>Resilience</vt:lpstr>
      <vt:lpstr>Toughness</vt:lpstr>
      <vt:lpstr>Toughness</vt:lpstr>
      <vt:lpstr>Resilience and Toughness</vt:lpstr>
      <vt:lpstr>Statistical Significance of Material Properties</vt:lpstr>
      <vt:lpstr>Example 2-1</vt:lpstr>
      <vt:lpstr>Example 2-1</vt:lpstr>
      <vt:lpstr>Example 2-1</vt:lpstr>
      <vt:lpstr>Example 2-1</vt:lpstr>
      <vt:lpstr>Strengths from Tables</vt:lpstr>
      <vt:lpstr>Cold Work</vt:lpstr>
      <vt:lpstr>Cold Work</vt:lpstr>
      <vt:lpstr>Reduction in Area</vt:lpstr>
      <vt:lpstr>Cold-work Factor</vt:lpstr>
      <vt:lpstr>Equations for Cold-worked Strengths</vt:lpstr>
      <vt:lpstr>Example 2–2</vt:lpstr>
      <vt:lpstr>Example 2–2 (Continued)</vt:lpstr>
      <vt:lpstr>Hardness</vt:lpstr>
      <vt:lpstr>Strength and Hardness</vt:lpstr>
      <vt:lpstr>Example 2–3</vt:lpstr>
      <vt:lpstr>Impact Properties</vt:lpstr>
      <vt:lpstr>Effect of Temperature on Impact</vt:lpstr>
      <vt:lpstr>Effect of Strain Rate on Impact</vt:lpstr>
      <vt:lpstr>Temperature Effects on Strengths</vt:lpstr>
      <vt:lpstr>Creep</vt:lpstr>
      <vt:lpstr>Material Numbering Systems</vt:lpstr>
      <vt:lpstr>UNS Numbering System</vt:lpstr>
      <vt:lpstr>UNS for Steels</vt:lpstr>
      <vt:lpstr>UNS for Aluminums</vt:lpstr>
      <vt:lpstr>Some Casting Processes</vt:lpstr>
      <vt:lpstr>Hot-working Processes</vt:lpstr>
      <vt:lpstr>Cold-working Processes</vt:lpstr>
      <vt:lpstr>Heat Treatment of Steel</vt:lpstr>
      <vt:lpstr>Heat Treatment of Steel</vt:lpstr>
      <vt:lpstr>Effects of Heat Treating</vt:lpstr>
      <vt:lpstr>Case Hardening</vt:lpstr>
      <vt:lpstr>Alloy Steels</vt:lpstr>
      <vt:lpstr>Corrosion-Resistant Steels</vt:lpstr>
      <vt:lpstr>Casting Materials</vt:lpstr>
      <vt:lpstr>Nonferrous Metals</vt:lpstr>
      <vt:lpstr>Plastics</vt:lpstr>
      <vt:lpstr>Thermoplastic Properties (Table 2–2)</vt:lpstr>
      <vt:lpstr>Thermoset Properties (Table 2–3)</vt:lpstr>
      <vt:lpstr>Composite Materials</vt:lpstr>
      <vt:lpstr>Material Families and Classes (Table 2–4)</vt:lpstr>
      <vt:lpstr>Material Families and Classes (Table 2–4)</vt:lpstr>
      <vt:lpstr>Material Families and Classes (Table 2–4)</vt:lpstr>
      <vt:lpstr>Material Families and Classes (Table 2–4)</vt:lpstr>
      <vt:lpstr>Young’s Modulus for Various Materials</vt:lpstr>
      <vt:lpstr>Young’s Modulus vs. Density</vt:lpstr>
      <vt:lpstr>Specific Modulus</vt:lpstr>
      <vt:lpstr>Minimum Mass Guidelines for  Young’s Modulus-Density Plot</vt:lpstr>
      <vt:lpstr>The Performance Metric</vt:lpstr>
      <vt:lpstr>Performance Metric Example</vt:lpstr>
      <vt:lpstr>Performance Metric Example</vt:lpstr>
      <vt:lpstr>Performance Metric Example</vt:lpstr>
      <vt:lpstr>Performance Metric Example</vt:lpstr>
      <vt:lpstr>Performance Metric Example</vt:lpstr>
      <vt:lpstr>Strength vs. Density</vt:lpstr>
      <vt:lpstr>Specific Modulus</vt:lpstr>
      <vt:lpstr>Minimum Mass Guidelines for  Strength-Density Plot</vt:lpstr>
    </vt:vector>
  </TitlesOfParts>
  <Company>Missouri S&amp;T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nisbett</dc:creator>
  <cp:lastModifiedBy>Balbin, Joel</cp:lastModifiedBy>
  <cp:revision>1471</cp:revision>
  <dcterms:created xsi:type="dcterms:W3CDTF">2010-11-01T14:25:24Z</dcterms:created>
  <dcterms:modified xsi:type="dcterms:W3CDTF">2014-09-03T02:19:36Z</dcterms:modified>
</cp:coreProperties>
</file>